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257" r:id="rId5"/>
    <p:sldId id="260" r:id="rId6"/>
    <p:sldId id="258" r:id="rId7"/>
    <p:sldId id="261" r:id="rId8"/>
    <p:sldId id="262" r:id="rId9"/>
    <p:sldId id="264" r:id="rId10"/>
    <p:sldId id="263" r:id="rId11"/>
    <p:sldId id="275" r:id="rId12"/>
    <p:sldId id="265" r:id="rId13"/>
    <p:sldId id="267" r:id="rId14"/>
    <p:sldId id="266"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14" autoAdjust="0"/>
  </p:normalViewPr>
  <p:slideViewPr>
    <p:cSldViewPr snapToGrid="0">
      <p:cViewPr varScale="1">
        <p:scale>
          <a:sx n="87" d="100"/>
          <a:sy n="87" d="100"/>
        </p:scale>
        <p:origin x="-557" y="-8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5/21/2023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xmlns=""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xmlns=""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xmlns=""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xmlns=""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xmlns=""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xmlns=""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xmlns=""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xmlns=""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xmlns=""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xmlns=""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xmlns=""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xmlns=""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xmlns=""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xmlns=""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xmlns=""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xmlns=""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xmlns=""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xmlns=""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xmlns=""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xmlns=""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xmlns=""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xmlns=""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xmlns=""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xmlns=""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xmlns=""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xmlns=""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xmlns=""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xmlns=""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xmlns=""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xmlns=""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xmlns=""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xmlns=""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xmlns=""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xmlns=""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xmlns=""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5/21/2023</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95231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xmlns=""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xmlns=""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xmlns=""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xmlns=""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xmlns=""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xmlns=""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xmlns=""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xmlns=""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xmlns=""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xmlns=""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xmlns=""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xmlns=""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xmlns=""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xmlns=""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xmlns=""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xmlns=""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xmlns=""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xmlns=""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xmlns=""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xmlns=""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xmlns=""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6F76D43D-0DDD-4BAD-8213-BDBF75C30A0C}"/>
              </a:ext>
              <a:ext uri="{C183D7F6-B498-43B3-948B-1728B52AA6E4}">
                <adec:decorative xmlns:adec="http://schemas.microsoft.com/office/drawing/2017/decorative" xmlns=""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xmlns=""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xmlns=""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xmlns=""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xmlns=""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xmlns=""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xmlns=""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xmlns=""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xmlns=""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xmlns=""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xmlns=""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xmlns=""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xmlns=""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xmlns=""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xmlns=""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xmlns=""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xmlns=""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xmlns=""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xmlns=""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xmlns=""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xmlns=""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xmlns=""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xmlns=""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xmlns=""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xmlns=""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xmlns=""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xmlns=""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xmlns=""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xmlns=""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xmlns=""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xmlns=""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xmlns=""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xmlns=""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xmlns=""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xmlns=""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xmlns=""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xmlns=""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xmlns=""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xmlns=""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xmlns=""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xmlns=""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xmlns=""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xmlns=""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xmlns=""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xmlns=""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xmlns=""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xmlns=""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xmlns=""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xmlns=""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xmlns=""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xmlns=""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 id="2147483670"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10.xml"/><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a:extLst>
              <a:ext uri="{FF2B5EF4-FFF2-40B4-BE49-F238E27FC236}">
                <a16:creationId xmlns:a16="http://schemas.microsoft.com/office/drawing/2014/main" xmlns="" id="{8F02F647-7DBC-4618-AFF3-8CED69C5CDEF}"/>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2012" y="1714500"/>
            <a:ext cx="12192000" cy="4976446"/>
          </a:xfrm>
        </p:spPr>
      </p:pic>
      <p:sp>
        <p:nvSpPr>
          <p:cNvPr id="5" name="object 7" descr="Beige rectangle">
            <a:extLst>
              <a:ext uri="{FF2B5EF4-FFF2-40B4-BE49-F238E27FC236}">
                <a16:creationId xmlns:a16="http://schemas.microsoft.com/office/drawing/2014/main" xmlns="" id="{C85C272F-FCB2-478D-9E03-EC734D1AB6C0}"/>
              </a:ext>
            </a:extLst>
          </p:cNvPr>
          <p:cNvSpPr/>
          <p:nvPr/>
        </p:nvSpPr>
        <p:spPr bwMode="white">
          <a:xfrm>
            <a:off x="3687084" y="357989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a:extLst>
              <a:ext uri="{FF2B5EF4-FFF2-40B4-BE49-F238E27FC236}">
                <a16:creationId xmlns:a16="http://schemas.microsoft.com/office/drawing/2014/main" xmlns="" id="{DA136CB0-4ED9-43FA-81D5-6D3225795A7D}"/>
              </a:ext>
              <a:ext uri="{C183D7F6-B498-43B3-948B-1728B52AA6E4}">
                <adec:decorative xmlns:adec="http://schemas.microsoft.com/office/drawing/2017/decorative" xmlns="" val="1"/>
              </a:ext>
            </a:extLst>
          </p:cNvPr>
          <p:cNvSpPr/>
          <p:nvPr/>
        </p:nvSpPr>
        <p:spPr>
          <a:xfrm>
            <a:off x="3687084" y="3428609"/>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012" y="15948"/>
            <a:ext cx="12189987" cy="1865606"/>
          </a:xfrm>
          <a:prstGeom prst="rect">
            <a:avLst/>
          </a:prstGeom>
        </p:spPr>
      </p:pic>
      <p:sp>
        <p:nvSpPr>
          <p:cNvPr id="4" name="Title 3"/>
          <p:cNvSpPr>
            <a:spLocks noGrp="1"/>
          </p:cNvSpPr>
          <p:nvPr>
            <p:ph type="ctrTitle"/>
          </p:nvPr>
        </p:nvSpPr>
        <p:spPr>
          <a:xfrm>
            <a:off x="2012" y="1881554"/>
            <a:ext cx="12189988" cy="4976446"/>
          </a:xfrm>
        </p:spPr>
        <p:txBody>
          <a:bodyPr/>
          <a:lstStyle/>
          <a:p>
            <a:r>
              <a:rPr lang="en-IN" sz="9600" dirty="0" smtClean="0"/>
              <a:t>       </a:t>
            </a:r>
            <a:r>
              <a:rPr lang="en-IN" sz="9600" dirty="0" smtClean="0"/>
              <a:t>BLUINO</a:t>
            </a:r>
            <a:br>
              <a:rPr lang="en-IN" sz="9600" dirty="0" smtClean="0"/>
            </a:br>
            <a:r>
              <a:rPr lang="en-IN" sz="3200" dirty="0" smtClean="0"/>
              <a:t>A </a:t>
            </a:r>
            <a:r>
              <a:rPr lang="en-IN" sz="3200" dirty="0" smtClean="0"/>
              <a:t>real time  assistant for  visual impairment…. </a:t>
            </a:r>
            <a:r>
              <a:rPr lang="en-IN" sz="3200" dirty="0" smtClean="0"/>
              <a:t/>
            </a:r>
            <a:br>
              <a:rPr lang="en-IN" sz="3200" dirty="0" smtClean="0"/>
            </a:br>
            <a:r>
              <a:rPr lang="en-IN" sz="3200" dirty="0"/>
              <a:t/>
            </a:r>
            <a:br>
              <a:rPr lang="en-IN" sz="3200" dirty="0"/>
            </a:br>
            <a:r>
              <a:rPr lang="en-IN" sz="3200" dirty="0" smtClean="0"/>
              <a:t/>
            </a:r>
            <a:br>
              <a:rPr lang="en-IN" sz="3200" dirty="0" smtClean="0"/>
            </a:br>
            <a:r>
              <a:rPr lang="en-IN" sz="3200" dirty="0" smtClean="0"/>
              <a:t> </a:t>
            </a:r>
            <a:br>
              <a:rPr lang="en-IN" sz="3200" dirty="0" smtClean="0"/>
            </a:br>
            <a:r>
              <a:rPr lang="en-IN" sz="3200" dirty="0"/>
              <a:t/>
            </a:r>
            <a:br>
              <a:rPr lang="en-IN" sz="3200" dirty="0"/>
            </a:br>
            <a:endParaRPr lang="en-IN" sz="3200" dirty="0"/>
          </a:p>
        </p:txBody>
      </p:sp>
    </p:spTree>
    <p:extLst>
      <p:ext uri="{BB962C8B-B14F-4D97-AF65-F5344CB8AC3E}">
        <p14:creationId xmlns:p14="http://schemas.microsoft.com/office/powerpoint/2010/main" val="850593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D429F02-7E8D-405F-86D3-2E794F83D8FE}"/>
              </a:ext>
            </a:extLst>
          </p:cNvPr>
          <p:cNvSpPr>
            <a:spLocks noGrp="1"/>
          </p:cNvSpPr>
          <p:nvPr>
            <p:ph type="sldNum" sz="quarter" idx="11"/>
          </p:nvPr>
        </p:nvSpPr>
        <p:spPr/>
        <p:txBody>
          <a:bodyPr/>
          <a:lstStyle/>
          <a:p>
            <a:fld id="{EECC7194-A4D0-457B-9D3E-53681723AFF7}" type="slidenum">
              <a:rPr lang="en-US" smtClean="0"/>
              <a:pPr/>
              <a:t>10</a:t>
            </a:fld>
            <a:endParaRPr lang="en-US" dirty="0"/>
          </a:p>
        </p:txBody>
      </p:sp>
      <p:sp>
        <p:nvSpPr>
          <p:cNvPr id="21" name="Title 20">
            <a:extLst>
              <a:ext uri="{FF2B5EF4-FFF2-40B4-BE49-F238E27FC236}">
                <a16:creationId xmlns:a16="http://schemas.microsoft.com/office/drawing/2014/main" xmlns="" id="{BC5F3A4A-2857-4A67-818B-E62AB2121E48}"/>
              </a:ext>
            </a:extLst>
          </p:cNvPr>
          <p:cNvSpPr>
            <a:spLocks noGrp="1"/>
          </p:cNvSpPr>
          <p:nvPr>
            <p:ph type="title"/>
          </p:nvPr>
        </p:nvSpPr>
        <p:spPr>
          <a:xfrm>
            <a:off x="2855701" y="158482"/>
            <a:ext cx="7560000" cy="370166"/>
          </a:xfrm>
        </p:spPr>
        <p:txBody>
          <a:bodyPr/>
          <a:lstStyle/>
          <a:p>
            <a:r>
              <a:rPr lang="en-US" dirty="0" err="1" smtClean="0"/>
              <a:t>Usp</a:t>
            </a:r>
            <a:r>
              <a:rPr lang="en-US" dirty="0" smtClean="0"/>
              <a:t> &amp; scalability of solution</a:t>
            </a:r>
            <a:endParaRPr lang="en-US" dirty="0"/>
          </a:p>
        </p:txBody>
      </p:sp>
      <p:sp>
        <p:nvSpPr>
          <p:cNvPr id="22" name="object 7" descr="Beige rectangle">
            <a:extLst>
              <a:ext uri="{FF2B5EF4-FFF2-40B4-BE49-F238E27FC236}">
                <a16:creationId xmlns:a16="http://schemas.microsoft.com/office/drawing/2014/main" xmlns="" id="{FEEE4553-844E-49F9-8166-2F2E938E3677}"/>
              </a:ext>
            </a:extLst>
          </p:cNvPr>
          <p:cNvSpPr/>
          <p:nvPr/>
        </p:nvSpPr>
        <p:spPr bwMode="white">
          <a:xfrm flipV="1">
            <a:off x="2624732" y="343566"/>
            <a:ext cx="7329031" cy="370166"/>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pic>
        <p:nvPicPr>
          <p:cNvPr id="52" name="Picture 51">
            <a:extLst>
              <a:ext uri="{FF2B5EF4-FFF2-40B4-BE49-F238E27FC236}">
                <a16:creationId xmlns:a16="http://schemas.microsoft.com/office/drawing/2014/main" xmlns="" id="{92B2279A-0387-0300-BCAD-FB24EC11C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91217">
            <a:off x="9600864" y="2971799"/>
            <a:ext cx="1963336" cy="29450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9" name="Picture 58">
            <a:extLst>
              <a:ext uri="{FF2B5EF4-FFF2-40B4-BE49-F238E27FC236}">
                <a16:creationId xmlns:a16="http://schemas.microsoft.com/office/drawing/2014/main" xmlns="" id="{4648519F-654F-1132-D7F3-E5EBAB947B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a:stretch/>
        </p:blipFill>
        <p:spPr>
          <a:xfrm rot="21352981">
            <a:off x="7224363" y="1304880"/>
            <a:ext cx="1902562" cy="307473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164122" y="1304881"/>
            <a:ext cx="6245470" cy="452431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marL="285750" lvl="0" indent="-285750">
              <a:lnSpc>
                <a:spcPct val="150000"/>
              </a:lnSpc>
              <a:buBlip>
                <a:blip r:embed="rId4"/>
              </a:buBlip>
            </a:pPr>
            <a:r>
              <a:rPr lang="en-US" sz="2400" b="1" dirty="0">
                <a:solidFill>
                  <a:schemeClr val="bg1"/>
                </a:solidFill>
                <a:latin typeface="Montserrat"/>
                <a:ea typeface="Montserrat"/>
                <a:cs typeface="Montserrat"/>
                <a:sym typeface="Montserrat"/>
              </a:rPr>
              <a:t>Implementing with the help of </a:t>
            </a:r>
            <a:r>
              <a:rPr lang="en-US" sz="2400" b="1" dirty="0" err="1">
                <a:solidFill>
                  <a:schemeClr val="bg1"/>
                </a:solidFill>
                <a:latin typeface="Montserrat"/>
                <a:ea typeface="Montserrat"/>
                <a:cs typeface="Montserrat"/>
                <a:sym typeface="Montserrat"/>
              </a:rPr>
              <a:t>Arduino</a:t>
            </a:r>
            <a:r>
              <a:rPr lang="en-US" sz="2400" b="1" dirty="0">
                <a:solidFill>
                  <a:schemeClr val="bg1"/>
                </a:solidFill>
                <a:latin typeface="Montserrat"/>
                <a:ea typeface="Montserrat"/>
                <a:cs typeface="Montserrat"/>
                <a:sym typeface="Montserrat"/>
              </a:rPr>
              <a:t> Nano board to reduce it’s size to make it more user friendly.</a:t>
            </a:r>
          </a:p>
          <a:p>
            <a:pPr marL="285750" lvl="0" indent="-285750">
              <a:lnSpc>
                <a:spcPct val="150000"/>
              </a:lnSpc>
              <a:buBlip>
                <a:blip r:embed="rId4"/>
              </a:buBlip>
            </a:pPr>
            <a:r>
              <a:rPr lang="en-US" sz="2400" b="1" dirty="0">
                <a:solidFill>
                  <a:schemeClr val="bg1"/>
                </a:solidFill>
                <a:latin typeface="Montserrat"/>
                <a:ea typeface="Montserrat"/>
                <a:cs typeface="Montserrat"/>
                <a:sym typeface="Montserrat"/>
              </a:rPr>
              <a:t>Making it more Affordable and Effective for visually impaired people.</a:t>
            </a:r>
          </a:p>
          <a:p>
            <a:pPr marL="285750" lvl="0" indent="-285750">
              <a:lnSpc>
                <a:spcPct val="150000"/>
              </a:lnSpc>
              <a:buBlip>
                <a:blip r:embed="rId4"/>
              </a:buBlip>
            </a:pPr>
            <a:r>
              <a:rPr lang="en-US" sz="2400" b="1" dirty="0">
                <a:solidFill>
                  <a:schemeClr val="bg1"/>
                </a:solidFill>
                <a:latin typeface="Montserrat"/>
                <a:ea typeface="Montserrat"/>
                <a:cs typeface="Montserrat"/>
                <a:sym typeface="Montserrat"/>
              </a:rPr>
              <a:t>Implementing the BLUINO model in form of Body Kit for wide range of obstacle coverage.</a:t>
            </a:r>
            <a:endParaRPr lang="en-US" sz="2400" b="1" u="sng" dirty="0">
              <a:solidFill>
                <a:schemeClr val="bg1"/>
              </a:solidFill>
              <a:latin typeface="Montserrat"/>
              <a:ea typeface="Montserrat"/>
              <a:cs typeface="Montserrat"/>
              <a:sym typeface="Montserrat"/>
            </a:endParaRPr>
          </a:p>
        </p:txBody>
      </p:sp>
    </p:spTree>
    <p:extLst>
      <p:ext uri="{BB962C8B-B14F-4D97-AF65-F5344CB8AC3E}">
        <p14:creationId xmlns:p14="http://schemas.microsoft.com/office/powerpoint/2010/main" val="786406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386B3C27-6F19-41D2-88CA-8A7CFB28C1F4}"/>
              </a:ext>
            </a:extLst>
          </p:cNvPr>
          <p:cNvSpPr>
            <a:spLocks noGrp="1"/>
          </p:cNvSpPr>
          <p:nvPr>
            <p:ph type="sldNum" sz="quarter" idx="11"/>
          </p:nvPr>
        </p:nvSpPr>
        <p:spPr/>
        <p:txBody>
          <a:bodyPr/>
          <a:lstStyle/>
          <a:p>
            <a:fld id="{EECC7194-A4D0-457B-9D3E-53681723AFF7}" type="slidenum">
              <a:rPr lang="en-US" smtClean="0"/>
              <a:pPr/>
              <a:t>11</a:t>
            </a:fld>
            <a:endParaRPr lang="en-US" dirty="0"/>
          </a:p>
        </p:txBody>
      </p:sp>
      <p:sp>
        <p:nvSpPr>
          <p:cNvPr id="4" name="Title 3">
            <a:extLst>
              <a:ext uri="{FF2B5EF4-FFF2-40B4-BE49-F238E27FC236}">
                <a16:creationId xmlns:a16="http://schemas.microsoft.com/office/drawing/2014/main" xmlns="" id="{A4A0D72C-D227-4776-9E3B-8D09F58D1747}"/>
              </a:ext>
            </a:extLst>
          </p:cNvPr>
          <p:cNvSpPr>
            <a:spLocks noGrp="1"/>
          </p:cNvSpPr>
          <p:nvPr>
            <p:ph type="title"/>
          </p:nvPr>
        </p:nvSpPr>
        <p:spPr>
          <a:xfrm>
            <a:off x="3630753" y="284811"/>
            <a:ext cx="7560000" cy="370166"/>
          </a:xfrm>
        </p:spPr>
        <p:txBody>
          <a:bodyPr/>
          <a:lstStyle/>
          <a:p>
            <a:r>
              <a:rPr lang="en-US" sz="4400" dirty="0"/>
              <a:t>FREQUENT ERRORS</a:t>
            </a:r>
          </a:p>
        </p:txBody>
      </p:sp>
      <p:sp>
        <p:nvSpPr>
          <p:cNvPr id="5" name="object 7" descr="Beige rectangle">
            <a:extLst>
              <a:ext uri="{FF2B5EF4-FFF2-40B4-BE49-F238E27FC236}">
                <a16:creationId xmlns:a16="http://schemas.microsoft.com/office/drawing/2014/main" xmlns="" id="{16593983-AEC5-4450-A5CD-B66EE3F91D94}"/>
              </a:ext>
            </a:extLst>
          </p:cNvPr>
          <p:cNvSpPr/>
          <p:nvPr/>
        </p:nvSpPr>
        <p:spPr bwMode="white">
          <a:xfrm>
            <a:off x="3344984" y="893149"/>
            <a:ext cx="6009569" cy="1235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3" name="TextBox 12">
            <a:extLst>
              <a:ext uri="{FF2B5EF4-FFF2-40B4-BE49-F238E27FC236}">
                <a16:creationId xmlns:a16="http://schemas.microsoft.com/office/drawing/2014/main" xmlns="" id="{F3C4F9F2-C4AD-3E3E-DCD3-D2C499E38DB4}"/>
              </a:ext>
            </a:extLst>
          </p:cNvPr>
          <p:cNvSpPr txBox="1"/>
          <p:nvPr/>
        </p:nvSpPr>
        <p:spPr>
          <a:xfrm>
            <a:off x="1349263" y="1626888"/>
            <a:ext cx="7401975" cy="2308324"/>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Battery Issues</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Connections</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Sensor failure</a:t>
            </a:r>
          </a:p>
          <a:p>
            <a:pPr marL="285750" indent="-285750">
              <a:buFont typeface="Wingdings" panose="05000000000000000000" pitchFamily="2" charset="2"/>
              <a:buChar char="v"/>
            </a:pPr>
            <a:endParaRPr lang="en-IN" sz="2400" dirty="0"/>
          </a:p>
        </p:txBody>
      </p:sp>
    </p:spTree>
    <p:extLst>
      <p:ext uri="{BB962C8B-B14F-4D97-AF65-F5344CB8AC3E}">
        <p14:creationId xmlns:p14="http://schemas.microsoft.com/office/powerpoint/2010/main" val="29035998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Worm view of buildings">
            <a:extLst>
              <a:ext uri="{FF2B5EF4-FFF2-40B4-BE49-F238E27FC236}">
                <a16:creationId xmlns:a16="http://schemas.microsoft.com/office/drawing/2014/main" xmlns="" id="{094A5D1B-B8BE-4CE8-8D90-3F36D4EADDEA}"/>
              </a:ext>
              <a:ext uri="{C183D7F6-B498-43B3-948B-1728B52AA6E4}">
                <adec:decorative xmlns:adec="http://schemas.microsoft.com/office/drawing/2017/decorative" xmlns="" val="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24" name="Rectangle 23">
            <a:extLst>
              <a:ext uri="{FF2B5EF4-FFF2-40B4-BE49-F238E27FC236}">
                <a16:creationId xmlns:a16="http://schemas.microsoft.com/office/drawing/2014/main" xmlns="" id="{4C9191F1-E8DF-4B64-8A28-BC458F6A039C}"/>
              </a:ext>
              <a:ext uri="{C183D7F6-B498-43B3-948B-1728B52AA6E4}">
                <adec:decorative xmlns:adec="http://schemas.microsoft.com/office/drawing/2017/decorative" xmlns=""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2384CEA7-D60A-47AE-A867-C557D000559F}"/>
              </a:ext>
            </a:extLst>
          </p:cNvPr>
          <p:cNvSpPr>
            <a:spLocks noGrp="1"/>
          </p:cNvSpPr>
          <p:nvPr>
            <p:ph type="title"/>
          </p:nvPr>
        </p:nvSpPr>
        <p:spPr>
          <a:xfrm>
            <a:off x="4151001" y="349601"/>
            <a:ext cx="7560000" cy="360000"/>
          </a:xfrm>
        </p:spPr>
        <p:txBody>
          <a:bodyPr/>
          <a:lstStyle/>
          <a:p>
            <a:r>
              <a:rPr lang="en-US" sz="4400" dirty="0"/>
              <a:t>conclusion</a:t>
            </a:r>
          </a:p>
        </p:txBody>
      </p:sp>
      <p:sp>
        <p:nvSpPr>
          <p:cNvPr id="4" name="Slide Number Placeholder 3">
            <a:extLst>
              <a:ext uri="{FF2B5EF4-FFF2-40B4-BE49-F238E27FC236}">
                <a16:creationId xmlns:a16="http://schemas.microsoft.com/office/drawing/2014/main" xmlns="" id="{00822E43-C110-41B5-9E8C-BBA2A6D7228B}"/>
              </a:ext>
            </a:extLst>
          </p:cNvPr>
          <p:cNvSpPr>
            <a:spLocks noGrp="1"/>
          </p:cNvSpPr>
          <p:nvPr>
            <p:ph type="sldNum" sz="quarter" idx="11"/>
          </p:nvPr>
        </p:nvSpPr>
        <p:spPr/>
        <p:txBody>
          <a:bodyPr/>
          <a:lstStyle/>
          <a:p>
            <a:fld id="{EECC7194-A4D0-457B-9D3E-53681723AFF7}" type="slidenum">
              <a:rPr lang="en-US" smtClean="0"/>
              <a:pPr/>
              <a:t>12</a:t>
            </a:fld>
            <a:endParaRPr lang="en-US" dirty="0"/>
          </a:p>
        </p:txBody>
      </p:sp>
      <p:sp>
        <p:nvSpPr>
          <p:cNvPr id="5" name="object 7" descr="Beige rectangle">
            <a:extLst>
              <a:ext uri="{FF2B5EF4-FFF2-40B4-BE49-F238E27FC236}">
                <a16:creationId xmlns:a16="http://schemas.microsoft.com/office/drawing/2014/main" xmlns="" id="{F173E3BB-F601-4F0E-90AC-4E1473812240}"/>
              </a:ext>
            </a:extLst>
          </p:cNvPr>
          <p:cNvSpPr/>
          <p:nvPr/>
        </p:nvSpPr>
        <p:spPr bwMode="white">
          <a:xfrm flipV="1">
            <a:off x="4019679" y="710394"/>
            <a:ext cx="4277427" cy="22306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3" name="TextBox 2">
            <a:extLst>
              <a:ext uri="{FF2B5EF4-FFF2-40B4-BE49-F238E27FC236}">
                <a16:creationId xmlns:a16="http://schemas.microsoft.com/office/drawing/2014/main" xmlns="" id="{627A3B68-863E-C315-B2D5-5123462143E4}"/>
              </a:ext>
            </a:extLst>
          </p:cNvPr>
          <p:cNvSpPr txBox="1"/>
          <p:nvPr/>
        </p:nvSpPr>
        <p:spPr>
          <a:xfrm>
            <a:off x="1245793" y="1589460"/>
            <a:ext cx="45719"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xmlns="" id="{30109BB3-0160-CF81-FD28-E43AF83A7C82}"/>
              </a:ext>
            </a:extLst>
          </p:cNvPr>
          <p:cNvSpPr txBox="1"/>
          <p:nvPr/>
        </p:nvSpPr>
        <p:spPr>
          <a:xfrm>
            <a:off x="956335" y="1687814"/>
            <a:ext cx="10279329" cy="3416320"/>
          </a:xfrm>
          <a:prstGeom prst="rect">
            <a:avLst/>
          </a:prstGeom>
          <a:noFill/>
        </p:spPr>
        <p:txBody>
          <a:bodyPr wrap="square" rtlCol="0">
            <a:spAutoFit/>
          </a:bodyPr>
          <a:lstStyle/>
          <a:p>
            <a:pPr marL="342900" indent="-342900">
              <a:buFont typeface="Wingdings" panose="05000000000000000000" pitchFamily="2" charset="2"/>
              <a:buChar char="v"/>
            </a:pPr>
            <a:r>
              <a:rPr lang="en-US" sz="2400" dirty="0" err="1">
                <a:solidFill>
                  <a:schemeClr val="bg1"/>
                </a:solidFill>
              </a:rPr>
              <a:t>Bluino</a:t>
            </a:r>
            <a:r>
              <a:rPr lang="en-US" sz="2400" dirty="0">
                <a:solidFill>
                  <a:schemeClr val="bg1"/>
                </a:solidFill>
              </a:rPr>
              <a:t> can be very helpful for visually impaired people by using the ultrasonic sensor to detect object distance and send an audio signal to warn the user.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err="1">
                <a:solidFill>
                  <a:schemeClr val="bg1"/>
                </a:solidFill>
              </a:rPr>
              <a:t>Bluino</a:t>
            </a:r>
            <a:r>
              <a:rPr lang="en-US" sz="2400" dirty="0">
                <a:solidFill>
                  <a:schemeClr val="bg1"/>
                </a:solidFill>
              </a:rPr>
              <a:t> itself has a simple </a:t>
            </a:r>
            <a:r>
              <a:rPr lang="en-US" sz="2400" dirty="0" smtClean="0">
                <a:solidFill>
                  <a:schemeClr val="bg1"/>
                </a:solidFill>
              </a:rPr>
              <a:t>schematic scheme, </a:t>
            </a:r>
            <a:r>
              <a:rPr lang="en-US" sz="2400" dirty="0">
                <a:solidFill>
                  <a:schemeClr val="bg1"/>
                </a:solidFill>
              </a:rPr>
              <a:t>so it </a:t>
            </a:r>
            <a:r>
              <a:rPr lang="en-US" sz="2400" dirty="0" smtClean="0">
                <a:solidFill>
                  <a:schemeClr val="bg1"/>
                </a:solidFill>
              </a:rPr>
              <a:t>easy to make customizations according to the user or customer.</a:t>
            </a:r>
            <a:endParaRPr lang="en-US" sz="2400" dirty="0">
              <a:solidFill>
                <a:schemeClr val="bg1"/>
              </a:solidFill>
            </a:endParaRP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This is just a prototype, we are working on it to make it work in a bigger picture with more </a:t>
            </a:r>
            <a:r>
              <a:rPr lang="en-US" sz="2400" dirty="0" smtClean="0">
                <a:solidFill>
                  <a:schemeClr val="bg1"/>
                </a:solidFill>
              </a:rPr>
              <a:t>exactness </a:t>
            </a:r>
            <a:r>
              <a:rPr lang="en-US" sz="2400" dirty="0">
                <a:solidFill>
                  <a:schemeClr val="bg1"/>
                </a:solidFill>
              </a:rPr>
              <a:t>for the visual impaired </a:t>
            </a:r>
            <a:r>
              <a:rPr lang="en-US" sz="2400" dirty="0" smtClean="0">
                <a:solidFill>
                  <a:schemeClr val="bg1"/>
                </a:solidFill>
              </a:rPr>
              <a:t>people.</a:t>
            </a:r>
            <a:endParaRPr lang="en-IN" sz="2400" dirty="0">
              <a:solidFill>
                <a:schemeClr val="bg1"/>
              </a:solidFill>
            </a:endParaRPr>
          </a:p>
        </p:txBody>
      </p:sp>
    </p:spTree>
    <p:extLst>
      <p:ext uri="{BB962C8B-B14F-4D97-AF65-F5344CB8AC3E}">
        <p14:creationId xmlns:p14="http://schemas.microsoft.com/office/powerpoint/2010/main" val="713756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Scientist looking at test tube">
            <a:extLst>
              <a:ext uri="{FF2B5EF4-FFF2-40B4-BE49-F238E27FC236}">
                <a16:creationId xmlns:a16="http://schemas.microsoft.com/office/drawing/2014/main" xmlns="" id="{F923CFB6-5709-405C-8762-B310D3F2195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xmlns="" id="{C17F5BF1-88DB-42F2-98A6-4C7FBFC311C4}"/>
              </a:ext>
            </a:extLst>
          </p:cNvPr>
          <p:cNvSpPr>
            <a:spLocks noGrp="1"/>
          </p:cNvSpPr>
          <p:nvPr>
            <p:ph type="ctrTitle"/>
          </p:nvPr>
        </p:nvSpPr>
        <p:spPr/>
        <p:txBody>
          <a:bodyPr/>
          <a:lstStyle/>
          <a:p>
            <a:r>
              <a:rPr lang="en-US" dirty="0"/>
              <a:t>Thank</a:t>
            </a:r>
            <a:br>
              <a:rPr lang="en-US" dirty="0"/>
            </a:br>
            <a:r>
              <a:rPr lang="en-US" dirty="0"/>
              <a:t>you</a:t>
            </a:r>
          </a:p>
        </p:txBody>
      </p:sp>
      <p:sp>
        <p:nvSpPr>
          <p:cNvPr id="18" name="Rectangle 17">
            <a:extLst>
              <a:ext uri="{FF2B5EF4-FFF2-40B4-BE49-F238E27FC236}">
                <a16:creationId xmlns:a16="http://schemas.microsoft.com/office/drawing/2014/main" xmlns="" id="{AAF39051-1049-4508-8373-6A289966AA59}"/>
              </a:ext>
              <a:ext uri="{C183D7F6-B498-43B3-948B-1728B52AA6E4}">
                <adec:decorative xmlns:adec="http://schemas.microsoft.com/office/drawing/2017/decorative" xmlns=""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xmlns=""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347695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Doctor pointing at CAT scans">
            <a:extLst>
              <a:ext uri="{FF2B5EF4-FFF2-40B4-BE49-F238E27FC236}">
                <a16:creationId xmlns:a16="http://schemas.microsoft.com/office/drawing/2014/main" xmlns="" id="{51DAB4F3-6A41-481C-8A3E-932EDFC9FED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51" name="Rectangle 50">
            <a:extLst>
              <a:ext uri="{FF2B5EF4-FFF2-40B4-BE49-F238E27FC236}">
                <a16:creationId xmlns:a16="http://schemas.microsoft.com/office/drawing/2014/main" xmlns="" id="{3CBC84C2-2B48-4B15-A420-8B5F2BDE2398}"/>
              </a:ext>
              <a:ext uri="{C183D7F6-B498-43B3-948B-1728B52AA6E4}">
                <adec:decorative xmlns:adec="http://schemas.microsoft.com/office/drawing/2017/decorative" xmlns="" val="1"/>
              </a:ext>
            </a:extLst>
          </p:cNvPr>
          <p:cNvSpPr/>
          <p:nvPr/>
        </p:nvSpPr>
        <p:spPr>
          <a:xfrm>
            <a:off x="5553" y="-47073"/>
            <a:ext cx="12191999" cy="6900111"/>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itle 2">
            <a:extLst>
              <a:ext uri="{FF2B5EF4-FFF2-40B4-BE49-F238E27FC236}">
                <a16:creationId xmlns:a16="http://schemas.microsoft.com/office/drawing/2014/main" xmlns="" id="{E34E91A8-F608-453C-810A-BE991818063F}"/>
              </a:ext>
            </a:extLst>
          </p:cNvPr>
          <p:cNvSpPr>
            <a:spLocks noGrp="1"/>
          </p:cNvSpPr>
          <p:nvPr>
            <p:ph type="title"/>
          </p:nvPr>
        </p:nvSpPr>
        <p:spPr>
          <a:xfrm>
            <a:off x="593521" y="207282"/>
            <a:ext cx="7820285" cy="697279"/>
          </a:xfrm>
        </p:spPr>
        <p:txBody>
          <a:bodyPr/>
          <a:lstStyle/>
          <a:p>
            <a:r>
              <a:rPr lang="en-US" sz="4800" dirty="0"/>
              <a:t>Content</a:t>
            </a:r>
            <a:br>
              <a:rPr lang="en-US" sz="4800" dirty="0"/>
            </a:br>
            <a:endParaRPr lang="en-US" sz="4800" dirty="0"/>
          </a:p>
        </p:txBody>
      </p:sp>
      <p:sp>
        <p:nvSpPr>
          <p:cNvPr id="4" name="Slide Number Placeholder 3">
            <a:extLst>
              <a:ext uri="{FF2B5EF4-FFF2-40B4-BE49-F238E27FC236}">
                <a16:creationId xmlns:a16="http://schemas.microsoft.com/office/drawing/2014/main" xmlns="" id="{D2DDB908-45C5-4999-982F-0A82DA013F58}"/>
              </a:ext>
            </a:extLst>
          </p:cNvPr>
          <p:cNvSpPr>
            <a:spLocks noGrp="1"/>
          </p:cNvSpPr>
          <p:nvPr>
            <p:ph type="sldNum" sz="quarter" idx="11"/>
          </p:nvPr>
        </p:nvSpPr>
        <p:spPr/>
        <p:txBody>
          <a:bodyPr/>
          <a:lstStyle/>
          <a:p>
            <a:fld id="{EECC7194-A4D0-457B-9D3E-53681723AFF7}" type="slidenum">
              <a:rPr lang="en-US" smtClean="0"/>
              <a:pPr/>
              <a:t>2</a:t>
            </a:fld>
            <a:endParaRPr lang="en-US" dirty="0"/>
          </a:p>
        </p:txBody>
      </p:sp>
      <p:pic>
        <p:nvPicPr>
          <p:cNvPr id="46" name="Picture Placeholder 45" descr="Team">
            <a:extLst>
              <a:ext uri="{FF2B5EF4-FFF2-40B4-BE49-F238E27FC236}">
                <a16:creationId xmlns:a16="http://schemas.microsoft.com/office/drawing/2014/main" xmlns="" id="{09833D49-61B1-40F0-A9D1-6D1D4B8701A1}"/>
              </a:ext>
            </a:extLst>
          </p:cNvPr>
          <p:cNvPicPr>
            <a:picLocks noGrp="1" noChangeAspect="1"/>
          </p:cNvPicPr>
          <p:nvPr>
            <p:ph type="pic" sz="quarter" idx="23"/>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a:off x="8488773" y="660420"/>
            <a:ext cx="384361" cy="384361"/>
          </a:xfrm>
        </p:spPr>
      </p:pic>
      <p:pic>
        <p:nvPicPr>
          <p:cNvPr id="49" name="Picture Placeholder 48" descr="Medicine">
            <a:extLst>
              <a:ext uri="{FF2B5EF4-FFF2-40B4-BE49-F238E27FC236}">
                <a16:creationId xmlns:a16="http://schemas.microsoft.com/office/drawing/2014/main" xmlns="" id="{A17A8866-025F-45F8-9C1A-8DF0ACE8F3F7}"/>
              </a:ext>
            </a:extLst>
          </p:cNvPr>
          <p:cNvPicPr>
            <a:picLocks noGrp="1" noChangeAspect="1"/>
          </p:cNvPicPr>
          <p:nvPr>
            <p:ph type="pic" sz="quarter" idx="24"/>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a:fillRect/>
          </a:stretch>
        </p:blipFill>
        <p:spPr>
          <a:xfrm>
            <a:off x="9595039" y="660420"/>
            <a:ext cx="384361" cy="384361"/>
          </a:xfrm>
        </p:spPr>
      </p:pic>
      <p:pic>
        <p:nvPicPr>
          <p:cNvPr id="56" name="Picture Placeholder 55" descr="Stethoscope">
            <a:extLst>
              <a:ext uri="{FF2B5EF4-FFF2-40B4-BE49-F238E27FC236}">
                <a16:creationId xmlns:a16="http://schemas.microsoft.com/office/drawing/2014/main" xmlns="" id="{5CABC6B7-0A04-4890-B978-4D4F54B3CDC3}"/>
              </a:ext>
            </a:extLst>
          </p:cNvPr>
          <p:cNvPicPr>
            <a:picLocks noGrp="1" noChangeAspect="1"/>
          </p:cNvPicPr>
          <p:nvPr>
            <p:ph type="pic" sz="quarter" idx="26"/>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rcRect/>
          <a:stretch>
            <a:fillRect/>
          </a:stretch>
        </p:blipFill>
        <p:spPr>
          <a:xfrm>
            <a:off x="10782256" y="637030"/>
            <a:ext cx="384361" cy="384361"/>
          </a:xfrm>
        </p:spPr>
      </p:pic>
      <p:sp>
        <p:nvSpPr>
          <p:cNvPr id="19" name="object 7" descr="Beige rectangle">
            <a:extLst>
              <a:ext uri="{FF2B5EF4-FFF2-40B4-BE49-F238E27FC236}">
                <a16:creationId xmlns:a16="http://schemas.microsoft.com/office/drawing/2014/main" xmlns="" id="{9B6BE182-7444-49DA-B6FA-215DD68D50CA}"/>
              </a:ext>
            </a:extLst>
          </p:cNvPr>
          <p:cNvSpPr/>
          <p:nvPr/>
        </p:nvSpPr>
        <p:spPr bwMode="white">
          <a:xfrm>
            <a:off x="593521" y="876388"/>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90" name="Rectangle 89">
            <a:extLst>
              <a:ext uri="{FF2B5EF4-FFF2-40B4-BE49-F238E27FC236}">
                <a16:creationId xmlns:a16="http://schemas.microsoft.com/office/drawing/2014/main" xmlns="" id="{79784603-2F8F-493A-894B-9ECFC35876FE}"/>
              </a:ext>
              <a:ext uri="{C183D7F6-B498-43B3-948B-1728B52AA6E4}">
                <adec:decorative xmlns:adec="http://schemas.microsoft.com/office/drawing/2017/decorative" xmlns="" val="1"/>
              </a:ext>
            </a:extLst>
          </p:cNvPr>
          <p:cNvSpPr/>
          <p:nvPr/>
        </p:nvSpPr>
        <p:spPr>
          <a:xfrm>
            <a:off x="5281478" y="5747713"/>
            <a:ext cx="162904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xmlns="" id="{4447E5B3-73B6-7EF9-D1B9-87CEF465433E}"/>
              </a:ext>
            </a:extLst>
          </p:cNvPr>
          <p:cNvSpPr txBox="1"/>
          <p:nvPr/>
        </p:nvSpPr>
        <p:spPr>
          <a:xfrm>
            <a:off x="593520" y="1361120"/>
            <a:ext cx="7156173" cy="9448740"/>
          </a:xfrm>
          <a:prstGeom prst="rect">
            <a:avLst/>
          </a:prstGeom>
          <a:noFill/>
        </p:spPr>
        <p:txBody>
          <a:bodyPr wrap="square" rtlCol="0">
            <a:spAutoFit/>
          </a:bodyPr>
          <a:lstStyle/>
          <a:p>
            <a:pPr marL="342900" indent="-342900">
              <a:buAutoNum type="arabicPeriod"/>
            </a:pPr>
            <a:r>
              <a:rPr lang="en-US" sz="3200" b="1" dirty="0" smtClean="0">
                <a:solidFill>
                  <a:schemeClr val="bg1"/>
                </a:solidFill>
              </a:rPr>
              <a:t>Problem </a:t>
            </a:r>
            <a:r>
              <a:rPr lang="en-US" sz="3200" b="1" dirty="0" smtClean="0">
                <a:solidFill>
                  <a:schemeClr val="bg1"/>
                </a:solidFill>
              </a:rPr>
              <a:t>Statement</a:t>
            </a:r>
            <a:endParaRPr lang="en-US" sz="3200" b="1" dirty="0">
              <a:solidFill>
                <a:schemeClr val="bg1"/>
              </a:solidFill>
            </a:endParaRPr>
          </a:p>
          <a:p>
            <a:pPr marL="342900" indent="-342900">
              <a:buAutoNum type="arabicPeriod"/>
            </a:pPr>
            <a:r>
              <a:rPr lang="en-US" sz="3200" b="1" dirty="0" smtClean="0">
                <a:solidFill>
                  <a:schemeClr val="bg1"/>
                </a:solidFill>
              </a:rPr>
              <a:t>Introduction</a:t>
            </a:r>
            <a:endParaRPr lang="en-US" sz="3200" b="1" dirty="0">
              <a:solidFill>
                <a:schemeClr val="bg1"/>
              </a:solidFill>
            </a:endParaRPr>
          </a:p>
          <a:p>
            <a:pPr marL="342900" indent="-342900">
              <a:buAutoNum type="arabicPeriod"/>
            </a:pPr>
            <a:r>
              <a:rPr lang="en-US" sz="3200" b="1" dirty="0" err="1" smtClean="0">
                <a:solidFill>
                  <a:schemeClr val="bg1"/>
                </a:solidFill>
              </a:rPr>
              <a:t>Bluino</a:t>
            </a:r>
            <a:r>
              <a:rPr lang="en-US" sz="3200" b="1" dirty="0" smtClean="0">
                <a:solidFill>
                  <a:schemeClr val="bg1"/>
                </a:solidFill>
              </a:rPr>
              <a:t> &amp;  It’s Idea</a:t>
            </a:r>
            <a:endParaRPr lang="en-US" sz="3200" b="1" dirty="0">
              <a:solidFill>
                <a:schemeClr val="bg1"/>
              </a:solidFill>
            </a:endParaRPr>
          </a:p>
          <a:p>
            <a:pPr marL="342900" indent="-342900">
              <a:buAutoNum type="arabicPeriod"/>
            </a:pPr>
            <a:r>
              <a:rPr lang="en-US" sz="3200" b="1" dirty="0" smtClean="0">
                <a:solidFill>
                  <a:schemeClr val="bg1"/>
                </a:solidFill>
              </a:rPr>
              <a:t>Approach / Tech-stack</a:t>
            </a:r>
            <a:endParaRPr lang="en-US" sz="3200" b="1" dirty="0">
              <a:solidFill>
                <a:schemeClr val="bg1"/>
              </a:solidFill>
            </a:endParaRPr>
          </a:p>
          <a:p>
            <a:pPr marL="342900" indent="-342900">
              <a:buAutoNum type="arabicPeriod"/>
            </a:pPr>
            <a:r>
              <a:rPr lang="en-US" sz="3200" b="1" dirty="0">
                <a:solidFill>
                  <a:schemeClr val="bg1"/>
                </a:solidFill>
              </a:rPr>
              <a:t>Working</a:t>
            </a:r>
          </a:p>
          <a:p>
            <a:pPr marL="342900" indent="-342900">
              <a:buAutoNum type="arabicPeriod"/>
            </a:pPr>
            <a:r>
              <a:rPr lang="en-US" sz="3200" b="1" dirty="0">
                <a:solidFill>
                  <a:schemeClr val="bg1"/>
                </a:solidFill>
              </a:rPr>
              <a:t>Real Life Application</a:t>
            </a:r>
          </a:p>
          <a:p>
            <a:pPr marL="342900" indent="-342900">
              <a:buAutoNum type="arabicPeriod"/>
            </a:pPr>
            <a:r>
              <a:rPr lang="en-US" sz="3200" b="1" dirty="0">
                <a:solidFill>
                  <a:schemeClr val="bg1"/>
                </a:solidFill>
              </a:rPr>
              <a:t>Frequent </a:t>
            </a:r>
            <a:r>
              <a:rPr lang="en-US" sz="3200" b="1" dirty="0" smtClean="0">
                <a:solidFill>
                  <a:schemeClr val="bg1"/>
                </a:solidFill>
              </a:rPr>
              <a:t>Errors</a:t>
            </a:r>
            <a:endParaRPr lang="en-US" sz="3200" b="1" dirty="0">
              <a:solidFill>
                <a:schemeClr val="bg1"/>
              </a:solidFill>
            </a:endParaRPr>
          </a:p>
          <a:p>
            <a:pPr marL="342900" indent="-342900">
              <a:buFontTx/>
              <a:buAutoNum type="arabicPeriod"/>
            </a:pPr>
            <a:r>
              <a:rPr lang="en-US" sz="3200" b="1" dirty="0" smtClean="0">
                <a:solidFill>
                  <a:schemeClr val="bg1"/>
                </a:solidFill>
              </a:rPr>
              <a:t>Conclusion</a:t>
            </a: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pPr marL="342900" indent="-342900">
              <a:buAutoNum type="arabicPeriod"/>
            </a:pPr>
            <a:endParaRPr lang="en-US" sz="3200" b="1" dirty="0">
              <a:solidFill>
                <a:schemeClr val="bg1"/>
              </a:solidFill>
            </a:endParaRPr>
          </a:p>
          <a:p>
            <a:endParaRPr lang="en-IN" sz="3200" b="1" dirty="0">
              <a:solidFill>
                <a:schemeClr val="bg1"/>
              </a:solidFill>
            </a:endParaRPr>
          </a:p>
        </p:txBody>
      </p:sp>
    </p:spTree>
    <p:extLst>
      <p:ext uri="{BB962C8B-B14F-4D97-AF65-F5344CB8AC3E}">
        <p14:creationId xmlns:p14="http://schemas.microsoft.com/office/powerpoint/2010/main" val="3697691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a16="http://schemas.microsoft.com/office/drawing/2014/main" xmlns=""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0"/>
            <a:ext cx="12012000" cy="6858000"/>
          </a:xfrm>
        </p:spPr>
      </p:pic>
      <p:sp>
        <p:nvSpPr>
          <p:cNvPr id="15" name="Rectangle 14">
            <a:extLst>
              <a:ext uri="{FF2B5EF4-FFF2-40B4-BE49-F238E27FC236}">
                <a16:creationId xmlns:a16="http://schemas.microsoft.com/office/drawing/2014/main" xmlns="" id="{DD509E5E-F68C-4F2B-8EC7-4325958603E7}"/>
              </a:ext>
              <a:ext uri="{C183D7F6-B498-43B3-948B-1728B52AA6E4}">
                <adec:decorative xmlns:adec="http://schemas.microsoft.com/office/drawing/2017/decorative" xmlns="" val="1"/>
              </a:ext>
            </a:extLst>
          </p:cNvPr>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xmlns="" id="{9AF7E39F-041F-4A45-A1CF-F8C269887D5A}"/>
              </a:ext>
            </a:extLst>
          </p:cNvPr>
          <p:cNvSpPr>
            <a:spLocks noGrp="1"/>
          </p:cNvSpPr>
          <p:nvPr>
            <p:ph type="body" sz="quarter" idx="13"/>
          </p:nvPr>
        </p:nvSpPr>
        <p:spPr>
          <a:xfrm>
            <a:off x="1284981" y="2731931"/>
            <a:ext cx="6903253" cy="3172156"/>
          </a:xfrm>
          <a:gradFill>
            <a:gsLst>
              <a:gs pos="0">
                <a:schemeClr val="tx2"/>
              </a:gs>
              <a:gs pos="100000">
                <a:schemeClr val="accent2"/>
              </a:gs>
            </a:gsLst>
            <a:lin ang="14400000" scaled="0"/>
          </a:gradFill>
        </p:spPr>
        <p:txBody>
          <a:bodyPr/>
          <a:lstStyle/>
          <a:p>
            <a:pPr>
              <a:lnSpc>
                <a:spcPct val="107000"/>
              </a:lnSpc>
              <a:spcAft>
                <a:spcPts val="800"/>
              </a:spcAft>
            </a:pPr>
            <a:r>
              <a:rPr lang="en-US" dirty="0"/>
              <a:t> </a:t>
            </a:r>
          </a:p>
        </p:txBody>
      </p:sp>
      <p:sp>
        <p:nvSpPr>
          <p:cNvPr id="3" name="Title 2">
            <a:extLst>
              <a:ext uri="{FF2B5EF4-FFF2-40B4-BE49-F238E27FC236}">
                <a16:creationId xmlns:a16="http://schemas.microsoft.com/office/drawing/2014/main" xmlns="" id="{E9BE4A06-2673-41EF-AF84-96B0EDEC0F01}"/>
              </a:ext>
            </a:extLst>
          </p:cNvPr>
          <p:cNvSpPr>
            <a:spLocks noGrp="1"/>
          </p:cNvSpPr>
          <p:nvPr>
            <p:ph type="title"/>
          </p:nvPr>
        </p:nvSpPr>
        <p:spPr>
          <a:xfrm>
            <a:off x="2122390" y="2892413"/>
            <a:ext cx="5852233" cy="1008000"/>
          </a:xfrm>
        </p:spPr>
        <p:txBody>
          <a:bodyPr/>
          <a:lstStyle/>
          <a:p>
            <a:pPr>
              <a:lnSpc>
                <a:spcPct val="107000"/>
              </a:lnSpc>
              <a:spcAft>
                <a:spcPts val="800"/>
              </a:spcAft>
            </a:pPr>
            <a:r>
              <a:rPr lang="en-US" dirty="0" smtClean="0"/>
              <a:t>Problem statement</a:t>
            </a:r>
            <a:r>
              <a:rPr lang="en-US" dirty="0"/>
              <a:t/>
            </a:r>
            <a:br>
              <a:rPr lang="en-US" dirty="0"/>
            </a:br>
            <a:r>
              <a:rPr lang="en-IN" sz="1600" b="0" dirty="0">
                <a:effectLst/>
                <a:latin typeface="+mn-lt"/>
                <a:ea typeface="Calibri" panose="020F0502020204030204" pitchFamily="34" charset="0"/>
                <a:cs typeface="Times New Roman" panose="02020603050405020304" pitchFamily="18" charset="0"/>
              </a:rPr>
              <a:t>. </a:t>
            </a:r>
            <a:r>
              <a:rPr lang="en-US" b="0" dirty="0">
                <a:latin typeface="+mn-lt"/>
                <a:cs typeface="Times New Roman" panose="02020603050405020304" pitchFamily="18" charset="0"/>
              </a:rPr>
              <a:t/>
            </a:r>
            <a:br>
              <a:rPr lang="en-US" b="0" dirty="0">
                <a:latin typeface="+mn-lt"/>
                <a:cs typeface="Times New Roman" panose="02020603050405020304" pitchFamily="18" charset="0"/>
              </a:rPr>
            </a:br>
            <a:r>
              <a:rPr lang="en-US" dirty="0"/>
              <a:t/>
            </a:r>
            <a:br>
              <a:rPr lang="en-US" dirty="0"/>
            </a:br>
            <a:r>
              <a:rPr lang="en-US" dirty="0"/>
              <a:t/>
            </a:r>
            <a:br>
              <a:rPr lang="en-US" dirty="0"/>
            </a:br>
            <a:endParaRPr lang="en-US" dirty="0"/>
          </a:p>
        </p:txBody>
      </p:sp>
      <p:sp>
        <p:nvSpPr>
          <p:cNvPr id="9" name="object 7" descr="Beige rectangle">
            <a:extLst>
              <a:ext uri="{FF2B5EF4-FFF2-40B4-BE49-F238E27FC236}">
                <a16:creationId xmlns:a16="http://schemas.microsoft.com/office/drawing/2014/main" xmlns="" id="{400AB11A-4D5E-4CDE-BB60-C8578F59C3E0}"/>
              </a:ext>
            </a:extLst>
          </p:cNvPr>
          <p:cNvSpPr/>
          <p:nvPr/>
        </p:nvSpPr>
        <p:spPr bwMode="white">
          <a:xfrm flipV="1">
            <a:off x="2098308" y="3420474"/>
            <a:ext cx="5529751"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xmlns="" id="{840CA54E-FBB9-4848-A45D-E086AA4A5012}"/>
              </a:ext>
            </a:extLst>
          </p:cNvPr>
          <p:cNvGrpSpPr>
            <a:grpSpLocks noChangeAspect="1"/>
          </p:cNvGrpSpPr>
          <p:nvPr/>
        </p:nvGrpSpPr>
        <p:grpSpPr>
          <a:xfrm>
            <a:off x="1520287" y="2962193"/>
            <a:ext cx="328341" cy="530398"/>
            <a:chOff x="1684741" y="3186732"/>
            <a:chExt cx="530027" cy="856197"/>
          </a:xfrm>
        </p:grpSpPr>
        <p:sp>
          <p:nvSpPr>
            <p:cNvPr id="32" name="Freeform: Shape 31">
              <a:extLst>
                <a:ext uri="{FF2B5EF4-FFF2-40B4-BE49-F238E27FC236}">
                  <a16:creationId xmlns:a16="http://schemas.microsoft.com/office/drawing/2014/main" xmlns=""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xmlns=""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xmlns=""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xmlns=""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xmlns="" id="{C3FC51DE-D10A-4DE8-A7E3-22FA2E4FC194}"/>
              </a:ext>
              <a:ext uri="{C183D7F6-B498-43B3-948B-1728B52AA6E4}">
                <adec:decorative xmlns:adec="http://schemas.microsoft.com/office/drawing/2017/decorative" xmlns="" val="1"/>
              </a:ext>
            </a:extLst>
          </p:cNvPr>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xmlns="" id="{947A81F6-261F-44F4-B660-7BD323AE2991}"/>
              </a:ext>
            </a:extLst>
          </p:cNvPr>
          <p:cNvSpPr>
            <a:spLocks noGrp="1"/>
          </p:cNvSpPr>
          <p:nvPr>
            <p:ph type="sldNum" sz="quarter" idx="11"/>
          </p:nvPr>
        </p:nvSpPr>
        <p:spPr/>
        <p:txBody>
          <a:bodyPr/>
          <a:lstStyle/>
          <a:p>
            <a:fld id="{EECC7194-A4D0-457B-9D3E-53681723AFF7}" type="slidenum">
              <a:rPr lang="en-US" smtClean="0"/>
              <a:pPr/>
              <a:t>3</a:t>
            </a:fld>
            <a:endParaRPr lang="en-US" dirty="0"/>
          </a:p>
        </p:txBody>
      </p:sp>
      <p:grpSp>
        <p:nvGrpSpPr>
          <p:cNvPr id="14" name="Group 13">
            <a:extLst>
              <a:ext uri="{FF2B5EF4-FFF2-40B4-BE49-F238E27FC236}">
                <a16:creationId xmlns:a16="http://schemas.microsoft.com/office/drawing/2014/main" xmlns="" id="{8CDC0198-E919-4071-9C4B-5B3D19A46785}"/>
              </a:ext>
              <a:ext uri="{C183D7F6-B498-43B3-948B-1728B52AA6E4}">
                <adec:decorative xmlns:adec="http://schemas.microsoft.com/office/drawing/2017/decorative" xmlns="" val="1"/>
              </a:ext>
            </a:extLst>
          </p:cNvPr>
          <p:cNvGrpSpPr>
            <a:grpSpLocks noChangeAspect="1"/>
          </p:cNvGrpSpPr>
          <p:nvPr/>
        </p:nvGrpSpPr>
        <p:grpSpPr>
          <a:xfrm>
            <a:off x="1284981" y="2807379"/>
            <a:ext cx="813328" cy="813328"/>
            <a:chOff x="5482999" y="1607028"/>
            <a:chExt cx="1200866" cy="1200866"/>
          </a:xfrm>
        </p:grpSpPr>
        <p:sp>
          <p:nvSpPr>
            <p:cNvPr id="16" name="Rectangle 15">
              <a:extLst>
                <a:ext uri="{FF2B5EF4-FFF2-40B4-BE49-F238E27FC236}">
                  <a16:creationId xmlns:a16="http://schemas.microsoft.com/office/drawing/2014/main" xmlns=""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extBox 1">
            <a:extLst>
              <a:ext uri="{FF2B5EF4-FFF2-40B4-BE49-F238E27FC236}">
                <a16:creationId xmlns:a16="http://schemas.microsoft.com/office/drawing/2014/main" xmlns="" id="{C456AF7E-6AE4-CC45-8079-472041AC8AAC}"/>
              </a:ext>
            </a:extLst>
          </p:cNvPr>
          <p:cNvSpPr txBox="1"/>
          <p:nvPr/>
        </p:nvSpPr>
        <p:spPr>
          <a:xfrm>
            <a:off x="2010067" y="3568689"/>
            <a:ext cx="5617993" cy="1855573"/>
          </a:xfrm>
          <a:prstGeom prst="rect">
            <a:avLst/>
          </a:prstGeom>
          <a:noFill/>
        </p:spPr>
        <p:txBody>
          <a:bodyPr wrap="square" rtlCol="0">
            <a:spAutoFit/>
          </a:bodyPr>
          <a:lstStyle/>
          <a:p>
            <a:pPr>
              <a:lnSpc>
                <a:spcPct val="107000"/>
              </a:lnSpc>
              <a:spcAft>
                <a:spcPts val="800"/>
              </a:spcAft>
            </a:pP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 with visual impairment are part of our society who have the same rights as a citizen which has limited mobility. Arduino is a microcontroller-based technology that can be used as walking assistance. We here by propose ‘</a:t>
            </a:r>
            <a:r>
              <a:rPr lang="en-IN"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Bluino</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as walking support for visual impairment students. </a:t>
            </a:r>
            <a:endParaRPr lang="en-IN" dirty="0">
              <a:solidFill>
                <a:schemeClr val="bg1"/>
              </a:solidFill>
            </a:endParaRPr>
          </a:p>
        </p:txBody>
      </p:sp>
    </p:spTree>
    <p:extLst>
      <p:ext uri="{BB962C8B-B14F-4D97-AF65-F5344CB8AC3E}">
        <p14:creationId xmlns:p14="http://schemas.microsoft.com/office/powerpoint/2010/main" val="30432034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6E2A7010-D70C-8CC1-796D-7E48C6B39444}"/>
              </a:ext>
              <a:ext uri="{C183D7F6-B498-43B3-948B-1728B52AA6E4}">
                <adec:decorative xmlns:adec="http://schemas.microsoft.com/office/drawing/2017/decorative" xmlns="" val="1"/>
              </a:ext>
            </a:extLst>
          </p:cNvPr>
          <p:cNvSpPr/>
          <p:nvPr/>
        </p:nvSpPr>
        <p:spPr>
          <a:xfrm>
            <a:off x="-12031" y="-47073"/>
            <a:ext cx="12191999" cy="6900111"/>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xmlns="" id="{86CA2F6A-636F-4857-B3DF-84C40FD31807}"/>
              </a:ext>
            </a:extLst>
          </p:cNvPr>
          <p:cNvSpPr>
            <a:spLocks noGrp="1"/>
          </p:cNvSpPr>
          <p:nvPr>
            <p:ph type="title"/>
          </p:nvPr>
        </p:nvSpPr>
        <p:spPr>
          <a:xfrm>
            <a:off x="4151001" y="303411"/>
            <a:ext cx="7560000" cy="370166"/>
          </a:xfrm>
        </p:spPr>
        <p:txBody>
          <a:bodyPr/>
          <a:lstStyle/>
          <a:p>
            <a:r>
              <a:rPr lang="en-US" sz="4400" dirty="0"/>
              <a:t>introduction</a:t>
            </a:r>
          </a:p>
        </p:txBody>
      </p:sp>
      <p:sp>
        <p:nvSpPr>
          <p:cNvPr id="3" name="Slide Number Placeholder 2">
            <a:extLst>
              <a:ext uri="{FF2B5EF4-FFF2-40B4-BE49-F238E27FC236}">
                <a16:creationId xmlns:a16="http://schemas.microsoft.com/office/drawing/2014/main" xmlns="" id="{126DEDAB-4595-4AAB-8FB4-F3036F68D70A}"/>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9" name="object 7" descr="Beige rectangle">
            <a:extLst>
              <a:ext uri="{FF2B5EF4-FFF2-40B4-BE49-F238E27FC236}">
                <a16:creationId xmlns:a16="http://schemas.microsoft.com/office/drawing/2014/main" xmlns="" id="{C88E3957-6CDD-4061-AA83-A074A57C9C12}"/>
              </a:ext>
            </a:extLst>
          </p:cNvPr>
          <p:cNvSpPr/>
          <p:nvPr/>
        </p:nvSpPr>
        <p:spPr bwMode="white">
          <a:xfrm flipV="1">
            <a:off x="3808392" y="701988"/>
            <a:ext cx="5296958" cy="188262"/>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11" name="TextBox 10">
            <a:extLst>
              <a:ext uri="{FF2B5EF4-FFF2-40B4-BE49-F238E27FC236}">
                <a16:creationId xmlns:a16="http://schemas.microsoft.com/office/drawing/2014/main" xmlns="" id="{B65672A4-4180-9F2D-1BC2-E3BF9C41C759}"/>
              </a:ext>
            </a:extLst>
          </p:cNvPr>
          <p:cNvSpPr txBox="1"/>
          <p:nvPr/>
        </p:nvSpPr>
        <p:spPr>
          <a:xfrm>
            <a:off x="622222" y="1450981"/>
            <a:ext cx="8635999" cy="4524315"/>
          </a:xfrm>
          <a:prstGeom prst="rect">
            <a:avLst/>
          </a:prstGeom>
          <a:noFill/>
        </p:spPr>
        <p:txBody>
          <a:bodyPr wrap="square" rtlCol="0">
            <a:spAutoFit/>
          </a:bodyPr>
          <a:lstStyle/>
          <a:p>
            <a:pPr marL="342900" indent="-342900">
              <a:buClr>
                <a:schemeClr val="bg1"/>
              </a:buClr>
              <a:buFont typeface="Wingdings" panose="05000000000000000000" pitchFamily="2" charset="2"/>
              <a:buChar char="Ø"/>
            </a:pPr>
            <a:r>
              <a:rPr lang="en-US" sz="2400" dirty="0">
                <a:solidFill>
                  <a:schemeClr val="bg1"/>
                </a:solidFill>
              </a:rPr>
              <a:t> </a:t>
            </a: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life, we will never get perfection, including about the human birth with disabilities are also part of our society who have the same rights as a citizen.</a:t>
            </a:r>
          </a:p>
          <a:p>
            <a:pPr marL="342900" indent="-342900">
              <a:buClr>
                <a:schemeClr val="bg1"/>
              </a:buClr>
              <a:buFont typeface="Wingdings" panose="05000000000000000000" pitchFamily="2" charset="2"/>
              <a:buChar char="Ø"/>
            </a:pPr>
            <a:endParaRPr lang="en-IN" sz="2400" dirty="0">
              <a:solidFill>
                <a:schemeClr val="bg1"/>
              </a:solidFill>
              <a:latin typeface="Calibri" panose="020F0502020204030204" pitchFamily="34" charset="0"/>
              <a:cs typeface="Times New Roman" panose="02020603050405020304" pitchFamily="18" charset="0"/>
            </a:endParaRPr>
          </a:p>
          <a:p>
            <a:pPr marL="342900" indent="-342900">
              <a:buClr>
                <a:schemeClr val="bg1"/>
              </a:buClr>
              <a:buFont typeface="Wingdings" panose="05000000000000000000" pitchFamily="2" charset="2"/>
              <a:buChar char="Ø"/>
            </a:pPr>
            <a:r>
              <a:rPr lang="en-IN" sz="2400" dirty="0">
                <a:solidFill>
                  <a:schemeClr val="bg1"/>
                </a:solidFill>
                <a:latin typeface="Calibri" panose="020F0502020204030204" pitchFamily="34" charset="0"/>
                <a:cs typeface="Times New Roman" panose="02020603050405020304" pitchFamily="18" charset="0"/>
              </a:rPr>
              <a:t> </a:t>
            </a: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One example of disabilities are people with visual  impairments.</a:t>
            </a:r>
          </a:p>
          <a:p>
            <a:pPr>
              <a:buClr>
                <a:schemeClr val="bg1"/>
              </a:buClr>
            </a:pPr>
            <a:r>
              <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They are a part of society that has limited mobility in an </a:t>
            </a:r>
          </a:p>
          <a:p>
            <a:pPr>
              <a:buClr>
                <a:schemeClr val="bg1"/>
              </a:buClr>
            </a:pPr>
            <a:r>
              <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environment and social life.</a:t>
            </a:r>
          </a:p>
          <a:p>
            <a:pPr>
              <a:buClr>
                <a:schemeClr val="bg1"/>
              </a:buClr>
            </a:pPr>
            <a:endParaRPr lang="en-IN" sz="2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Clr>
                <a:schemeClr val="bg1"/>
              </a:buClr>
              <a:buFont typeface="Wingdings" panose="05000000000000000000" pitchFamily="2" charset="2"/>
              <a:buChar char="Ø"/>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People with visual impairments, when they will go somewhere, they have to be accompanied by someone as a navigator or using a stick which facilitates them to their destination.  </a:t>
            </a:r>
          </a:p>
          <a:p>
            <a:pPr marL="342900" indent="-342900">
              <a:buClr>
                <a:schemeClr val="bg1"/>
              </a:buClr>
              <a:buFont typeface="Wingdings" panose="05000000000000000000" pitchFamily="2" charset="2"/>
              <a:buChar char="Ø"/>
            </a:pPr>
            <a:endParaRPr lang="en-IN" sz="2400" dirty="0">
              <a:solidFill>
                <a:schemeClr val="bg1"/>
              </a:solidFill>
            </a:endParaRPr>
          </a:p>
        </p:txBody>
      </p:sp>
      <p:pic>
        <p:nvPicPr>
          <p:cNvPr id="34" name="Picture 33">
            <a:extLst>
              <a:ext uri="{FF2B5EF4-FFF2-40B4-BE49-F238E27FC236}">
                <a16:creationId xmlns:a16="http://schemas.microsoft.com/office/drawing/2014/main" xmlns="" id="{22262329-F323-3E84-B378-7876DDFF2DD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258221" y="1513734"/>
            <a:ext cx="2688744" cy="3778496"/>
          </a:xfrm>
          <a:prstGeom prst="rect">
            <a:avLst/>
          </a:prstGeom>
        </p:spPr>
      </p:pic>
    </p:spTree>
    <p:extLst>
      <p:ext uri="{BB962C8B-B14F-4D97-AF65-F5344CB8AC3E}">
        <p14:creationId xmlns:p14="http://schemas.microsoft.com/office/powerpoint/2010/main" val="33407962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a16="http://schemas.microsoft.com/office/drawing/2014/main" xmlns=""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a16="http://schemas.microsoft.com/office/drawing/2014/main" xmlns="" id="{A4592135-A11E-4178-A320-510C4B7492A3}"/>
              </a:ext>
              <a:ext uri="{C183D7F6-B498-43B3-948B-1728B52AA6E4}">
                <adec:decorative xmlns:adec="http://schemas.microsoft.com/office/drawing/2017/decorative" xmlns=""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xmlns="" id="{1C499D5A-91D2-45BF-B204-6FDFFE97FFA9}"/>
              </a:ext>
            </a:extLst>
          </p:cNvPr>
          <p:cNvSpPr>
            <a:spLocks noGrp="1"/>
          </p:cNvSpPr>
          <p:nvPr>
            <p:ph type="title"/>
          </p:nvPr>
        </p:nvSpPr>
        <p:spPr>
          <a:xfrm>
            <a:off x="3468562" y="459318"/>
            <a:ext cx="7560000" cy="370166"/>
          </a:xfrm>
        </p:spPr>
        <p:txBody>
          <a:bodyPr/>
          <a:lstStyle/>
          <a:p>
            <a:r>
              <a:rPr lang="en-US" sz="4400" dirty="0" err="1"/>
              <a:t>Bluino</a:t>
            </a:r>
            <a:r>
              <a:rPr lang="en-US" sz="4400" dirty="0"/>
              <a:t> &amp; it’s idea</a:t>
            </a:r>
          </a:p>
        </p:txBody>
      </p:sp>
      <p:sp>
        <p:nvSpPr>
          <p:cNvPr id="4" name="Slide Number Placeholder 3">
            <a:extLst>
              <a:ext uri="{FF2B5EF4-FFF2-40B4-BE49-F238E27FC236}">
                <a16:creationId xmlns:a16="http://schemas.microsoft.com/office/drawing/2014/main" xmlns="" id="{98F61CED-575A-4A61-B181-A44246132635}"/>
              </a:ext>
            </a:extLst>
          </p:cNvPr>
          <p:cNvSpPr>
            <a:spLocks noGrp="1"/>
          </p:cNvSpPr>
          <p:nvPr>
            <p:ph type="sldNum" sz="quarter" idx="11"/>
          </p:nvPr>
        </p:nvSpPr>
        <p:spPr/>
        <p:txBody>
          <a:bodyPr/>
          <a:lstStyle/>
          <a:p>
            <a:fld id="{EECC7194-A4D0-457B-9D3E-53681723AFF7}" type="slidenum">
              <a:rPr lang="en-US" smtClean="0"/>
              <a:pPr/>
              <a:t>5</a:t>
            </a:fld>
            <a:endParaRPr lang="en-US" dirty="0"/>
          </a:p>
        </p:txBody>
      </p:sp>
      <p:cxnSp>
        <p:nvCxnSpPr>
          <p:cNvPr id="42" name="Straight Connector 41">
            <a:extLst>
              <a:ext uri="{FF2B5EF4-FFF2-40B4-BE49-F238E27FC236}">
                <a16:creationId xmlns:a16="http://schemas.microsoft.com/office/drawing/2014/main" xmlns="" id="{6917E9BF-7C5E-4DE7-8C66-9B69A207D1E4}"/>
              </a:ext>
              <a:ext uri="{C183D7F6-B498-43B3-948B-1728B52AA6E4}">
                <adec:decorative xmlns:adec="http://schemas.microsoft.com/office/drawing/2017/decorative" xmlns="" val="1"/>
              </a:ext>
            </a:extLst>
          </p:cNvPr>
          <p:cNvCxnSpPr/>
          <p:nvPr/>
        </p:nvCxnSpPr>
        <p:spPr>
          <a:xfrm>
            <a:off x="1511184" y="3716527"/>
            <a:ext cx="9169633" cy="0"/>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D14DCD19-05BE-4D3F-A9E1-A9353D50950B}"/>
              </a:ext>
              <a:ext uri="{C183D7F6-B498-43B3-948B-1728B52AA6E4}">
                <adec:decorative xmlns:adec="http://schemas.microsoft.com/office/drawing/2017/decorative" xmlns="" val="1"/>
              </a:ext>
            </a:extLst>
          </p:cNvPr>
          <p:cNvCxnSpPr>
            <a:cxnSpLocks/>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19527B99-C015-4364-A9D0-E9EF5F8CC859}"/>
              </a:ext>
              <a:ext uri="{C183D7F6-B498-43B3-948B-1728B52AA6E4}">
                <adec:decorative xmlns:adec="http://schemas.microsoft.com/office/drawing/2017/decorative" xmlns="" val="1"/>
              </a:ext>
            </a:extLst>
          </p:cNvPr>
          <p:cNvCxnSpPr>
            <a:cxnSpLocks/>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a:extLst>
              <a:ext uri="{FF2B5EF4-FFF2-40B4-BE49-F238E27FC236}">
                <a16:creationId xmlns:a16="http://schemas.microsoft.com/office/drawing/2014/main" xmlns="" id="{6167A703-9B37-469C-853D-0CB6C1F4D8F0}"/>
              </a:ext>
            </a:extLst>
          </p:cNvPr>
          <p:cNvSpPr/>
          <p:nvPr/>
        </p:nvSpPr>
        <p:spPr bwMode="white">
          <a:xfrm flipV="1">
            <a:off x="3059953" y="766998"/>
            <a:ext cx="6257365" cy="267534"/>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44" name="Straight Connector 43">
            <a:extLst>
              <a:ext uri="{FF2B5EF4-FFF2-40B4-BE49-F238E27FC236}">
                <a16:creationId xmlns:a16="http://schemas.microsoft.com/office/drawing/2014/main" xmlns="" id="{E2EAB4BE-ED20-4BB8-A23B-B02A1115A828}"/>
              </a:ext>
              <a:ext uri="{C183D7F6-B498-43B3-948B-1728B52AA6E4}">
                <adec:decorative xmlns:adec="http://schemas.microsoft.com/office/drawing/2017/decorative" xmlns="" val="1"/>
              </a:ext>
            </a:extLst>
          </p:cNvPr>
          <p:cNvCxnSpPr>
            <a:cxnSpLocks/>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A7FC6CAC-FD1A-4E82-4D6D-9F30889D58A1}"/>
              </a:ext>
            </a:extLst>
          </p:cNvPr>
          <p:cNvSpPr txBox="1"/>
          <p:nvPr/>
        </p:nvSpPr>
        <p:spPr>
          <a:xfrm>
            <a:off x="1180353" y="1724952"/>
            <a:ext cx="10016564" cy="4708981"/>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rPr>
              <a:t>People with visual disabilities suffer a lot in current time. As we see ourselves as prime example in it, we have to use spectacles or contact lenses to increase our visual prowess but there is not any useful thing for visually impaired people.</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We hereby propose ‘</a:t>
            </a:r>
            <a:r>
              <a:rPr lang="en-US" sz="2400" dirty="0" err="1">
                <a:solidFill>
                  <a:schemeClr val="bg1"/>
                </a:solidFill>
              </a:rPr>
              <a:t>Bluino</a:t>
            </a:r>
            <a:r>
              <a:rPr lang="en-US" sz="2400" dirty="0">
                <a:solidFill>
                  <a:schemeClr val="bg1"/>
                </a:solidFill>
              </a:rPr>
              <a:t>’ as walking support for visually impaired students. It is equipped with an ultrasonic sensor HC-SR04 to detect an object </a:t>
            </a:r>
            <a:r>
              <a:rPr lang="en-US" sz="2400" dirty="0" err="1">
                <a:solidFill>
                  <a:schemeClr val="bg1"/>
                </a:solidFill>
              </a:rPr>
              <a:t>approx</a:t>
            </a:r>
            <a:r>
              <a:rPr lang="en-US" sz="2400" dirty="0">
                <a:solidFill>
                  <a:schemeClr val="bg1"/>
                </a:solidFill>
              </a:rPr>
              <a:t> 100 cm in range, which will trigger the buzzer to produce sound.</a:t>
            </a:r>
          </a:p>
          <a:p>
            <a:pPr marL="342900" indent="-342900">
              <a:buFont typeface="Wingdings" panose="05000000000000000000" pitchFamily="2" charset="2"/>
              <a:buChar char="Ø"/>
            </a:pPr>
            <a:endParaRPr lang="en-US" sz="24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1755836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AF520E-B553-4B58-821F-756E17DF0C52}"/>
              </a:ext>
            </a:extLst>
          </p:cNvPr>
          <p:cNvSpPr>
            <a:spLocks noGrp="1"/>
          </p:cNvSpPr>
          <p:nvPr>
            <p:ph type="title"/>
          </p:nvPr>
        </p:nvSpPr>
        <p:spPr>
          <a:xfrm>
            <a:off x="943477" y="124888"/>
            <a:ext cx="10305046" cy="370166"/>
          </a:xfrm>
        </p:spPr>
        <p:txBody>
          <a:bodyPr/>
          <a:lstStyle/>
          <a:p>
            <a:r>
              <a:rPr lang="en-US" sz="4000" dirty="0" smtClean="0"/>
              <a:t>tech-stack / flow of development</a:t>
            </a:r>
            <a:endParaRPr lang="en-US" sz="4000" dirty="0"/>
          </a:p>
        </p:txBody>
      </p:sp>
      <p:sp>
        <p:nvSpPr>
          <p:cNvPr id="3" name="Slide Number Placeholder 2">
            <a:extLst>
              <a:ext uri="{FF2B5EF4-FFF2-40B4-BE49-F238E27FC236}">
                <a16:creationId xmlns:a16="http://schemas.microsoft.com/office/drawing/2014/main" xmlns="" id="{101FE623-9109-4333-B868-214788FBEB96}"/>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4" name="Text Placeholder 3">
            <a:extLst>
              <a:ext uri="{FF2B5EF4-FFF2-40B4-BE49-F238E27FC236}">
                <a16:creationId xmlns:a16="http://schemas.microsoft.com/office/drawing/2014/main" xmlns="" id="{6E736F04-FC63-450C-A537-84B44E31C7DF}"/>
              </a:ext>
            </a:extLst>
          </p:cNvPr>
          <p:cNvSpPr>
            <a:spLocks noGrp="1"/>
          </p:cNvSpPr>
          <p:nvPr>
            <p:ph type="body" sz="quarter" idx="12"/>
          </p:nvPr>
        </p:nvSpPr>
        <p:spPr>
          <a:xfrm>
            <a:off x="539835" y="861815"/>
            <a:ext cx="10426950" cy="1461630"/>
          </a:xfrm>
        </p:spPr>
        <p:txBody>
          <a:bodyPr/>
          <a:lstStyle/>
          <a:p>
            <a:pPr marL="342900" indent="-342900">
              <a:buClr>
                <a:schemeClr val="bg1"/>
              </a:buClr>
              <a:buFont typeface="Wingdings" panose="05000000000000000000" pitchFamily="2" charset="2"/>
              <a:buChar char="Ø"/>
            </a:pPr>
            <a:r>
              <a:rPr lang="en-US" sz="2400" dirty="0">
                <a:latin typeface="+mn-lt"/>
              </a:rPr>
              <a:t>The technology used is IOT(Internet of Things), </a:t>
            </a:r>
            <a:r>
              <a:rPr lang="en-US" sz="2400" b="0" i="0" dirty="0">
                <a:effectLst/>
                <a:latin typeface="+mn-lt"/>
              </a:rPr>
              <a:t>describes physical objects with sensors, processing ability, software and other technologies that connect and exchange data with other devices and systems over the Internet or other communications networks.</a:t>
            </a:r>
          </a:p>
        </p:txBody>
      </p:sp>
      <p:sp>
        <p:nvSpPr>
          <p:cNvPr id="5" name="object 7" descr="Beige rectangle">
            <a:extLst>
              <a:ext uri="{FF2B5EF4-FFF2-40B4-BE49-F238E27FC236}">
                <a16:creationId xmlns:a16="http://schemas.microsoft.com/office/drawing/2014/main" xmlns="" id="{DD34491F-F24C-4DC2-A26D-FA05D593C843}"/>
              </a:ext>
            </a:extLst>
          </p:cNvPr>
          <p:cNvSpPr/>
          <p:nvPr/>
        </p:nvSpPr>
        <p:spPr bwMode="white">
          <a:xfrm>
            <a:off x="860405" y="694908"/>
            <a:ext cx="10985833" cy="157262"/>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6" name="TextBox 5">
            <a:extLst>
              <a:ext uri="{FF2B5EF4-FFF2-40B4-BE49-F238E27FC236}">
                <a16:creationId xmlns:a16="http://schemas.microsoft.com/office/drawing/2014/main" xmlns="" id="{11A8DCE5-D8E4-0C2B-74BD-E9797D330C2A}"/>
              </a:ext>
            </a:extLst>
          </p:cNvPr>
          <p:cNvSpPr txBox="1"/>
          <p:nvPr/>
        </p:nvSpPr>
        <p:spPr>
          <a:xfrm>
            <a:off x="539834" y="2598003"/>
            <a:ext cx="5789459" cy="830997"/>
          </a:xfrm>
          <a:prstGeom prst="rect">
            <a:avLst/>
          </a:prstGeom>
          <a:noFill/>
        </p:spPr>
        <p:txBody>
          <a:bodyPr wrap="square" rtlCol="0">
            <a:spAutoFit/>
          </a:bodyPr>
          <a:lstStyle/>
          <a:p>
            <a:pPr marL="285750" indent="-285750">
              <a:buClr>
                <a:schemeClr val="bg2">
                  <a:lumMod val="75000"/>
                </a:schemeClr>
              </a:buClr>
              <a:buFont typeface="Wingdings" panose="05000000000000000000" pitchFamily="2" charset="2"/>
              <a:buChar char="Ø"/>
            </a:pPr>
            <a:r>
              <a:rPr lang="en-US" sz="2400" b="1" dirty="0">
                <a:solidFill>
                  <a:schemeClr val="bg2">
                    <a:lumMod val="75000"/>
                  </a:schemeClr>
                </a:solidFill>
              </a:rPr>
              <a:t> Instruments used are :-</a:t>
            </a:r>
          </a:p>
          <a:p>
            <a:pPr marL="285750" indent="-285750">
              <a:buClr>
                <a:schemeClr val="bg2">
                  <a:lumMod val="75000"/>
                </a:schemeClr>
              </a:buClr>
              <a:buFont typeface="Wingdings" panose="05000000000000000000" pitchFamily="2" charset="2"/>
              <a:buChar char="Ø"/>
            </a:pPr>
            <a:endParaRPr lang="en-IN" sz="2400" dirty="0">
              <a:solidFill>
                <a:schemeClr val="bg2">
                  <a:lumMod val="75000"/>
                </a:schemeClr>
              </a:solidFill>
            </a:endParaRPr>
          </a:p>
        </p:txBody>
      </p:sp>
      <p:pic>
        <p:nvPicPr>
          <p:cNvPr id="8" name="Picture 7">
            <a:extLst>
              <a:ext uri="{FF2B5EF4-FFF2-40B4-BE49-F238E27FC236}">
                <a16:creationId xmlns:a16="http://schemas.microsoft.com/office/drawing/2014/main" xmlns="" id="{183315FB-41FE-503F-9B85-0D09B155C186}"/>
              </a:ext>
            </a:extLst>
          </p:cNvPr>
          <p:cNvPicPr>
            <a:picLocks noChangeAspect="1"/>
          </p:cNvPicPr>
          <p:nvPr/>
        </p:nvPicPr>
        <p:blipFill rotWithShape="1">
          <a:blip r:embed="rId2"/>
          <a:srcRect l="37080" t="46667" r="40321" b="39693"/>
          <a:stretch/>
        </p:blipFill>
        <p:spPr>
          <a:xfrm>
            <a:off x="5161086" y="2680559"/>
            <a:ext cx="6521056" cy="28849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0" name="TextBox 9">
            <a:extLst>
              <a:ext uri="{FF2B5EF4-FFF2-40B4-BE49-F238E27FC236}">
                <a16:creationId xmlns:a16="http://schemas.microsoft.com/office/drawing/2014/main" xmlns="" id="{0FCCEFC4-8D9D-73CC-02E7-631C0D858A90}"/>
              </a:ext>
            </a:extLst>
          </p:cNvPr>
          <p:cNvSpPr txBox="1"/>
          <p:nvPr/>
        </p:nvSpPr>
        <p:spPr>
          <a:xfrm>
            <a:off x="860405" y="3074067"/>
            <a:ext cx="3983455" cy="2308324"/>
          </a:xfrm>
          <a:prstGeom prst="rect">
            <a:avLst/>
          </a:prstGeom>
          <a:noFill/>
        </p:spPr>
        <p:txBody>
          <a:bodyPr wrap="square" rtlCol="0">
            <a:spAutoFit/>
          </a:bodyPr>
          <a:lstStyle/>
          <a:p>
            <a:pPr marL="342900" indent="-342900">
              <a:buClr>
                <a:schemeClr val="bg2"/>
              </a:buClr>
              <a:buFont typeface="+mj-lt"/>
              <a:buAutoNum type="alphaLcParenR"/>
            </a:pPr>
            <a:r>
              <a:rPr lang="en-US" dirty="0" smtClean="0"/>
              <a:t>9 Volt </a:t>
            </a:r>
            <a:r>
              <a:rPr lang="en-US" dirty="0"/>
              <a:t>Battery</a:t>
            </a:r>
          </a:p>
          <a:p>
            <a:pPr marL="342900" indent="-342900">
              <a:buClr>
                <a:schemeClr val="bg2"/>
              </a:buClr>
              <a:buFont typeface="+mj-lt"/>
              <a:buAutoNum type="alphaLcParenR"/>
            </a:pPr>
            <a:r>
              <a:rPr lang="en-US" dirty="0"/>
              <a:t>Snap Connector</a:t>
            </a:r>
          </a:p>
          <a:p>
            <a:pPr marL="342900" indent="-342900">
              <a:buClr>
                <a:schemeClr val="bg2"/>
              </a:buClr>
              <a:buFont typeface="+mj-lt"/>
              <a:buAutoNum type="alphaLcParenR"/>
            </a:pPr>
            <a:r>
              <a:rPr lang="en-IN" dirty="0" err="1" smtClean="0"/>
              <a:t>Arduino</a:t>
            </a:r>
            <a:r>
              <a:rPr lang="en-IN" dirty="0" smtClean="0"/>
              <a:t> </a:t>
            </a:r>
            <a:r>
              <a:rPr lang="en-IN" dirty="0"/>
              <a:t>Uno R3 ATmega328P</a:t>
            </a:r>
          </a:p>
          <a:p>
            <a:pPr marL="342900" indent="-342900">
              <a:buClr>
                <a:schemeClr val="bg2"/>
              </a:buClr>
              <a:buFont typeface="+mj-lt"/>
              <a:buAutoNum type="alphaLcParenR"/>
            </a:pPr>
            <a:r>
              <a:rPr lang="en-IN" dirty="0"/>
              <a:t>Ultrasonic Sensor HC-SR04</a:t>
            </a:r>
          </a:p>
          <a:p>
            <a:pPr marL="342900" indent="-342900">
              <a:buClr>
                <a:schemeClr val="bg2"/>
              </a:buClr>
              <a:buFont typeface="+mj-lt"/>
              <a:buAutoNum type="alphaLcParenR"/>
            </a:pPr>
            <a:r>
              <a:rPr lang="en-IN" dirty="0"/>
              <a:t>Buzzer</a:t>
            </a:r>
          </a:p>
          <a:p>
            <a:pPr marL="342900" indent="-342900">
              <a:buClr>
                <a:schemeClr val="bg2"/>
              </a:buClr>
              <a:buFont typeface="+mj-lt"/>
              <a:buAutoNum type="alphaLcParenR"/>
            </a:pPr>
            <a:r>
              <a:rPr lang="en-IN" dirty="0"/>
              <a:t>USB Cable</a:t>
            </a:r>
          </a:p>
          <a:p>
            <a:pPr marL="342900" indent="-342900">
              <a:buClr>
                <a:schemeClr val="bg2"/>
              </a:buClr>
              <a:buFont typeface="+mj-lt"/>
              <a:buAutoNum type="alphaLcParenR"/>
            </a:pPr>
            <a:r>
              <a:rPr lang="en-IN" dirty="0"/>
              <a:t>Male to Male Cable Connector</a:t>
            </a:r>
          </a:p>
          <a:p>
            <a:pPr marL="342900" indent="-342900">
              <a:buClr>
                <a:schemeClr val="bg2"/>
              </a:buClr>
              <a:buFont typeface="+mj-lt"/>
              <a:buAutoNum type="alphaLcParenR"/>
            </a:pPr>
            <a:r>
              <a:rPr lang="en-IN" dirty="0" smtClean="0"/>
              <a:t>Cap</a:t>
            </a:r>
            <a:endParaRPr lang="en-US" dirty="0"/>
          </a:p>
        </p:txBody>
      </p:sp>
    </p:spTree>
    <p:extLst>
      <p:ext uri="{BB962C8B-B14F-4D97-AF65-F5344CB8AC3E}">
        <p14:creationId xmlns:p14="http://schemas.microsoft.com/office/powerpoint/2010/main" val="2086701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xmlns="" id="{11123242-1802-4890-85C8-48524FEB9010}"/>
              </a:ext>
            </a:extLst>
          </p:cNvPr>
          <p:cNvSpPr>
            <a:spLocks noGrp="1"/>
          </p:cNvSpPr>
          <p:nvPr>
            <p:ph type="title"/>
          </p:nvPr>
        </p:nvSpPr>
        <p:spPr>
          <a:xfrm>
            <a:off x="4674111" y="159101"/>
            <a:ext cx="7560000" cy="370166"/>
          </a:xfrm>
        </p:spPr>
        <p:txBody>
          <a:bodyPr/>
          <a:lstStyle/>
          <a:p>
            <a:r>
              <a:rPr lang="en-US" sz="4400" dirty="0"/>
              <a:t>working</a:t>
            </a:r>
          </a:p>
        </p:txBody>
      </p:sp>
      <p:sp>
        <p:nvSpPr>
          <p:cNvPr id="4" name="Slide Number Placeholder 3">
            <a:extLst>
              <a:ext uri="{FF2B5EF4-FFF2-40B4-BE49-F238E27FC236}">
                <a16:creationId xmlns:a16="http://schemas.microsoft.com/office/drawing/2014/main" xmlns="" id="{65A32E52-1B70-4F84-B381-E9D9871504C5}"/>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30" name="object 7" descr="Beige rectangle">
            <a:extLst>
              <a:ext uri="{FF2B5EF4-FFF2-40B4-BE49-F238E27FC236}">
                <a16:creationId xmlns:a16="http://schemas.microsoft.com/office/drawing/2014/main" xmlns="" id="{1E04C292-AE6A-4666-9EA6-9D87F84CB793}"/>
              </a:ext>
            </a:extLst>
          </p:cNvPr>
          <p:cNvSpPr/>
          <p:nvPr/>
        </p:nvSpPr>
        <p:spPr bwMode="white">
          <a:xfrm flipV="1">
            <a:off x="4535905" y="662940"/>
            <a:ext cx="321637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32" name="TextBox 31">
            <a:extLst>
              <a:ext uri="{FF2B5EF4-FFF2-40B4-BE49-F238E27FC236}">
                <a16:creationId xmlns:a16="http://schemas.microsoft.com/office/drawing/2014/main" xmlns="" id="{9DDDCAC6-00CD-D1FD-2D79-E86A5687A427}"/>
              </a:ext>
            </a:extLst>
          </p:cNvPr>
          <p:cNvSpPr txBox="1"/>
          <p:nvPr/>
        </p:nvSpPr>
        <p:spPr>
          <a:xfrm>
            <a:off x="391027" y="842332"/>
            <a:ext cx="11843084" cy="2308324"/>
          </a:xfrm>
          <a:prstGeom prst="rect">
            <a:avLst/>
          </a:prstGeom>
          <a:noFill/>
        </p:spPr>
        <p:txBody>
          <a:bodyPr wrap="square" rtlCol="0">
            <a:spAutoFit/>
          </a:bodyPr>
          <a:lstStyle/>
          <a:p>
            <a:pPr>
              <a:lnSpc>
                <a:spcPct val="150000"/>
              </a:lnSpc>
            </a:pPr>
            <a:r>
              <a:rPr lang="en-US" sz="2400" dirty="0">
                <a:solidFill>
                  <a:schemeClr val="bg1"/>
                </a:solidFill>
              </a:rPr>
              <a:t>First step of making, </a:t>
            </a:r>
            <a:r>
              <a:rPr lang="en-US" sz="2400" dirty="0" err="1">
                <a:solidFill>
                  <a:schemeClr val="bg1"/>
                </a:solidFill>
              </a:rPr>
              <a:t>Bluino</a:t>
            </a:r>
            <a:r>
              <a:rPr lang="en-US" sz="2400" dirty="0">
                <a:solidFill>
                  <a:schemeClr val="bg1"/>
                </a:solidFill>
              </a:rPr>
              <a:t> is </a:t>
            </a:r>
            <a:r>
              <a:rPr lang="en-US" sz="2400" dirty="0" smtClean="0">
                <a:solidFill>
                  <a:schemeClr val="bg1"/>
                </a:solidFill>
              </a:rPr>
              <a:t>to design </a:t>
            </a:r>
            <a:r>
              <a:rPr lang="en-US" sz="2400" dirty="0">
                <a:solidFill>
                  <a:schemeClr val="bg1"/>
                </a:solidFill>
              </a:rPr>
              <a:t>the </a:t>
            </a:r>
            <a:r>
              <a:rPr lang="en-US" sz="2400" dirty="0" smtClean="0">
                <a:solidFill>
                  <a:schemeClr val="bg1"/>
                </a:solidFill>
              </a:rPr>
              <a:t>code that has </a:t>
            </a:r>
            <a:r>
              <a:rPr lang="en-US" sz="2400" dirty="0">
                <a:solidFill>
                  <a:schemeClr val="bg1"/>
                </a:solidFill>
              </a:rPr>
              <a:t>to be uploaded to the </a:t>
            </a:r>
            <a:r>
              <a:rPr lang="en-US" sz="2400" dirty="0" smtClean="0">
                <a:solidFill>
                  <a:schemeClr val="bg1"/>
                </a:solidFill>
              </a:rPr>
              <a:t>board through IDE, So </a:t>
            </a:r>
            <a:r>
              <a:rPr lang="en-US" sz="2400" dirty="0">
                <a:solidFill>
                  <a:schemeClr val="bg1"/>
                </a:solidFill>
              </a:rPr>
              <a:t>that we can control the device. So, we initialized ultrasonic </a:t>
            </a:r>
            <a:r>
              <a:rPr lang="en-US" sz="2400" dirty="0" smtClean="0">
                <a:solidFill>
                  <a:schemeClr val="bg1"/>
                </a:solidFill>
              </a:rPr>
              <a:t>HC-SR04  </a:t>
            </a:r>
            <a:r>
              <a:rPr lang="en-US" sz="2400" dirty="0">
                <a:solidFill>
                  <a:schemeClr val="bg1"/>
                </a:solidFill>
              </a:rPr>
              <a:t>pins in the </a:t>
            </a:r>
            <a:r>
              <a:rPr lang="en-US" sz="2400" dirty="0" smtClean="0">
                <a:solidFill>
                  <a:schemeClr val="bg1"/>
                </a:solidFill>
              </a:rPr>
              <a:t>code</a:t>
            </a:r>
            <a:r>
              <a:rPr lang="en-US" sz="2400" dirty="0">
                <a:solidFill>
                  <a:schemeClr val="bg1"/>
                </a:solidFill>
              </a:rPr>
              <a:t> </a:t>
            </a:r>
            <a:r>
              <a:rPr lang="en-US" sz="2400" dirty="0" smtClean="0">
                <a:solidFill>
                  <a:schemeClr val="bg1"/>
                </a:solidFill>
              </a:rPr>
              <a:t>then </a:t>
            </a:r>
            <a:r>
              <a:rPr lang="en-US" sz="2400" dirty="0">
                <a:solidFill>
                  <a:schemeClr val="bg1"/>
                </a:solidFill>
              </a:rPr>
              <a:t>initialized the buzzer pin and in last we initialized variable which calculates the distance of the objects.</a:t>
            </a:r>
            <a:endParaRPr lang="en-IN" sz="2400" dirty="0">
              <a:solidFill>
                <a:schemeClr val="bg1"/>
              </a:solidFill>
            </a:endParaRPr>
          </a:p>
        </p:txBody>
      </p:sp>
      <p:pic>
        <p:nvPicPr>
          <p:cNvPr id="34" name="Picture 33">
            <a:extLst>
              <a:ext uri="{FF2B5EF4-FFF2-40B4-BE49-F238E27FC236}">
                <a16:creationId xmlns:a16="http://schemas.microsoft.com/office/drawing/2014/main" xmlns="" id="{61F170B0-10D5-5E19-04FF-BF298CA38A09}"/>
              </a:ext>
            </a:extLst>
          </p:cNvPr>
          <p:cNvPicPr>
            <a:picLocks noChangeAspect="1"/>
          </p:cNvPicPr>
          <p:nvPr/>
        </p:nvPicPr>
        <p:blipFill rotWithShape="1">
          <a:blip r:embed="rId2"/>
          <a:srcRect l="34984" t="23846" r="37335" b="49297"/>
          <a:stretch/>
        </p:blipFill>
        <p:spPr>
          <a:xfrm>
            <a:off x="974557" y="3495429"/>
            <a:ext cx="4665641" cy="2546217"/>
          </a:xfrm>
          <a:prstGeom prst="rect">
            <a:avLst/>
          </a:prstGeom>
        </p:spPr>
      </p:pic>
      <p:pic>
        <p:nvPicPr>
          <p:cNvPr id="36" name="Picture 35">
            <a:extLst>
              <a:ext uri="{FF2B5EF4-FFF2-40B4-BE49-F238E27FC236}">
                <a16:creationId xmlns:a16="http://schemas.microsoft.com/office/drawing/2014/main" xmlns="" id="{A566C7F7-FEFE-322C-ED06-31738E07BE5B}"/>
              </a:ext>
            </a:extLst>
          </p:cNvPr>
          <p:cNvPicPr>
            <a:picLocks noChangeAspect="1"/>
          </p:cNvPicPr>
          <p:nvPr/>
        </p:nvPicPr>
        <p:blipFill rotWithShape="1">
          <a:blip r:embed="rId3"/>
          <a:srcRect l="41399" t="56579" r="44046" b="25877"/>
          <a:stretch/>
        </p:blipFill>
        <p:spPr>
          <a:xfrm>
            <a:off x="7437227" y="3657130"/>
            <a:ext cx="3517161" cy="2384516"/>
          </a:xfrm>
          <a:prstGeom prst="rect">
            <a:avLst/>
          </a:prstGeom>
        </p:spPr>
      </p:pic>
      <p:pic>
        <p:nvPicPr>
          <p:cNvPr id="38" name="Picture 37">
            <a:extLst>
              <a:ext uri="{FF2B5EF4-FFF2-40B4-BE49-F238E27FC236}">
                <a16:creationId xmlns:a16="http://schemas.microsoft.com/office/drawing/2014/main" xmlns="" id="{F7ABD4DA-4F4A-DB52-E4E4-3C096A033A09}"/>
              </a:ext>
            </a:extLst>
          </p:cNvPr>
          <p:cNvPicPr>
            <a:picLocks noChangeAspect="1"/>
          </p:cNvPicPr>
          <p:nvPr/>
        </p:nvPicPr>
        <p:blipFill rotWithShape="1">
          <a:blip r:embed="rId3"/>
          <a:srcRect l="44112" t="53597" r="43552" b="44386"/>
          <a:stretch/>
        </p:blipFill>
        <p:spPr>
          <a:xfrm>
            <a:off x="1863792" y="6066382"/>
            <a:ext cx="2457550" cy="226096"/>
          </a:xfrm>
          <a:prstGeom prst="rect">
            <a:avLst/>
          </a:prstGeom>
        </p:spPr>
      </p:pic>
      <p:pic>
        <p:nvPicPr>
          <p:cNvPr id="40" name="Picture 39">
            <a:extLst>
              <a:ext uri="{FF2B5EF4-FFF2-40B4-BE49-F238E27FC236}">
                <a16:creationId xmlns:a16="http://schemas.microsoft.com/office/drawing/2014/main" xmlns="" id="{613A4475-8590-509A-AA26-FABFCDD62176}"/>
              </a:ext>
            </a:extLst>
          </p:cNvPr>
          <p:cNvPicPr>
            <a:picLocks noChangeAspect="1"/>
          </p:cNvPicPr>
          <p:nvPr/>
        </p:nvPicPr>
        <p:blipFill rotWithShape="1">
          <a:blip r:embed="rId3"/>
          <a:srcRect l="42138" t="75702" r="41480" b="22017"/>
          <a:stretch/>
        </p:blipFill>
        <p:spPr>
          <a:xfrm>
            <a:off x="7752277" y="6066382"/>
            <a:ext cx="2887063" cy="226096"/>
          </a:xfrm>
          <a:prstGeom prst="rect">
            <a:avLst/>
          </a:prstGeom>
        </p:spPr>
      </p:pic>
    </p:spTree>
    <p:extLst>
      <p:ext uri="{BB962C8B-B14F-4D97-AF65-F5344CB8AC3E}">
        <p14:creationId xmlns:p14="http://schemas.microsoft.com/office/powerpoint/2010/main" val="1299719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5AD53608-EC6A-B99D-7D88-D3940BBDF779}"/>
              </a:ext>
            </a:extLst>
          </p:cNvPr>
          <p:cNvSpPr>
            <a:spLocks noGrp="1"/>
          </p:cNvSpPr>
          <p:nvPr>
            <p:ph type="sldNum" sz="quarter" idx="7"/>
          </p:nvPr>
        </p:nvSpPr>
        <p:spPr/>
        <p:txBody>
          <a:bodyPr/>
          <a:lstStyle/>
          <a:p>
            <a:fld id="{B6F15528-21DE-4FAA-801E-634DDDAF4B2B}" type="slidenum">
              <a:rPr lang="en-IN" smtClean="0"/>
              <a:t>8</a:t>
            </a:fld>
            <a:endParaRPr lang="en-IN" dirty="0"/>
          </a:p>
        </p:txBody>
      </p:sp>
      <p:pic>
        <p:nvPicPr>
          <p:cNvPr id="3" name="new.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604" y="0"/>
            <a:ext cx="12235604" cy="6857999"/>
          </a:xfrm>
          <a:prstGeom prst="rect">
            <a:avLst/>
          </a:prstGeom>
        </p:spPr>
      </p:pic>
    </p:spTree>
    <p:extLst>
      <p:ext uri="{BB962C8B-B14F-4D97-AF65-F5344CB8AC3E}">
        <p14:creationId xmlns:p14="http://schemas.microsoft.com/office/powerpoint/2010/main" val="3375088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Group of people in a science lab working">
            <a:extLst>
              <a:ext uri="{FF2B5EF4-FFF2-40B4-BE49-F238E27FC236}">
                <a16:creationId xmlns:a16="http://schemas.microsoft.com/office/drawing/2014/main" xmlns="" id="{634673D1-FDF8-445C-9EC3-CEE2865DFD8A}"/>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8" name="Rectangle 7">
            <a:extLst>
              <a:ext uri="{FF2B5EF4-FFF2-40B4-BE49-F238E27FC236}">
                <a16:creationId xmlns:a16="http://schemas.microsoft.com/office/drawing/2014/main" xmlns="" id="{5D25444F-B85F-42E8-9E0A-A625CA1FDA16}"/>
              </a:ext>
              <a:ext uri="{C183D7F6-B498-43B3-948B-1728B52AA6E4}">
                <adec:decorative xmlns:adec="http://schemas.microsoft.com/office/drawing/2017/decorative" xmlns="" val="1"/>
              </a:ext>
            </a:extLst>
          </p:cNvPr>
          <p:cNvSpPr/>
          <p:nvPr/>
        </p:nvSpPr>
        <p:spPr>
          <a:xfrm>
            <a:off x="0" y="0"/>
            <a:ext cx="12192000" cy="696350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smtClean="0"/>
              <a:t>         </a:t>
            </a:r>
            <a:r>
              <a:rPr lang="en-US" sz="3000" b="1" dirty="0" smtClean="0"/>
              <a:t>This </a:t>
            </a:r>
            <a:r>
              <a:rPr lang="en-US" sz="3000" b="1" dirty="0" err="1" smtClean="0"/>
              <a:t>Arduino</a:t>
            </a:r>
            <a:r>
              <a:rPr lang="en-US" sz="3000" b="1" dirty="0" smtClean="0"/>
              <a:t> Project is </a:t>
            </a:r>
          </a:p>
          <a:p>
            <a:r>
              <a:rPr lang="en-US" sz="3000" b="1" dirty="0" smtClean="0"/>
              <a:t>	developed in 3 phases :-</a:t>
            </a:r>
          </a:p>
          <a:p>
            <a:endParaRPr lang="en-US" sz="2000" dirty="0"/>
          </a:p>
          <a:p>
            <a:r>
              <a:rPr lang="en-US" sz="2000" dirty="0" smtClean="0"/>
              <a:t>PHASE 1:</a:t>
            </a:r>
          </a:p>
          <a:p>
            <a:r>
              <a:rPr lang="en-US" sz="2000" dirty="0"/>
              <a:t> </a:t>
            </a:r>
            <a:r>
              <a:rPr lang="en-US" sz="2000" dirty="0" smtClean="0"/>
              <a:t>  Here all the components related to this project are </a:t>
            </a:r>
          </a:p>
          <a:p>
            <a:r>
              <a:rPr lang="en-US" sz="2000" dirty="0" smtClean="0"/>
              <a:t>   assembled and pinned together and the construction</a:t>
            </a:r>
          </a:p>
          <a:p>
            <a:r>
              <a:rPr lang="en-US" sz="2000" dirty="0" smtClean="0"/>
              <a:t>   of device took place.</a:t>
            </a:r>
          </a:p>
          <a:p>
            <a:endParaRPr lang="en-US" sz="2000" dirty="0"/>
          </a:p>
          <a:p>
            <a:r>
              <a:rPr lang="en-US" sz="2000" dirty="0" smtClean="0"/>
              <a:t>PHASE 2:</a:t>
            </a:r>
          </a:p>
          <a:p>
            <a:r>
              <a:rPr lang="en-US" sz="2000" dirty="0"/>
              <a:t> </a:t>
            </a:r>
            <a:r>
              <a:rPr lang="en-US" sz="2000" dirty="0" smtClean="0"/>
              <a:t>  In this phase the software implementation of the project</a:t>
            </a:r>
          </a:p>
          <a:p>
            <a:r>
              <a:rPr lang="en-US" sz="2000" dirty="0" smtClean="0"/>
              <a:t>   took place and hence the algorithm is designed to make</a:t>
            </a:r>
          </a:p>
          <a:p>
            <a:r>
              <a:rPr lang="en-US" sz="2000" dirty="0"/>
              <a:t> </a:t>
            </a:r>
            <a:r>
              <a:rPr lang="en-US" sz="2000" dirty="0" smtClean="0"/>
              <a:t>  the </a:t>
            </a:r>
            <a:r>
              <a:rPr lang="en-US" sz="2000" dirty="0" err="1" smtClean="0"/>
              <a:t>Bluino</a:t>
            </a:r>
            <a:r>
              <a:rPr lang="en-US" sz="2000" dirty="0" smtClean="0"/>
              <a:t> functional and therefore took the help of</a:t>
            </a:r>
          </a:p>
          <a:p>
            <a:r>
              <a:rPr lang="en-US" sz="2000" dirty="0"/>
              <a:t> </a:t>
            </a:r>
            <a:r>
              <a:rPr lang="en-US" sz="2000" dirty="0" smtClean="0"/>
              <a:t>  </a:t>
            </a:r>
            <a:r>
              <a:rPr lang="en-US" sz="2000" dirty="0" err="1" smtClean="0"/>
              <a:t>Arduino</a:t>
            </a:r>
            <a:r>
              <a:rPr lang="en-US" sz="2000" dirty="0" smtClean="0"/>
              <a:t> IDE software.</a:t>
            </a:r>
          </a:p>
          <a:p>
            <a:endParaRPr lang="en-US" sz="2000" dirty="0"/>
          </a:p>
          <a:p>
            <a:r>
              <a:rPr lang="en-US" sz="2000" dirty="0" smtClean="0"/>
              <a:t>PHASE 3:</a:t>
            </a:r>
          </a:p>
          <a:p>
            <a:r>
              <a:rPr lang="en-US" sz="2000" dirty="0"/>
              <a:t> </a:t>
            </a:r>
            <a:r>
              <a:rPr lang="en-US" sz="2000" dirty="0" smtClean="0"/>
              <a:t>  Here comes the final stage of our project and now we </a:t>
            </a:r>
          </a:p>
          <a:p>
            <a:r>
              <a:rPr lang="en-US" sz="2000" dirty="0" smtClean="0"/>
              <a:t>   can connect serial monitors that helps us to show the </a:t>
            </a:r>
          </a:p>
          <a:p>
            <a:r>
              <a:rPr lang="en-US" sz="2000" dirty="0" smtClean="0"/>
              <a:t>   graph and analytics of the </a:t>
            </a:r>
            <a:r>
              <a:rPr lang="en-US" sz="2000" dirty="0" err="1" smtClean="0"/>
              <a:t>Bluino</a:t>
            </a:r>
            <a:r>
              <a:rPr lang="en-US" sz="2000" dirty="0" smtClean="0"/>
              <a:t> when working </a:t>
            </a:r>
          </a:p>
          <a:p>
            <a:r>
              <a:rPr lang="en-US" sz="2000" dirty="0"/>
              <a:t> </a:t>
            </a:r>
            <a:r>
              <a:rPr lang="en-US" sz="2000" dirty="0" smtClean="0"/>
              <a:t>  although this is a developing stage of our project.</a:t>
            </a:r>
          </a:p>
        </p:txBody>
      </p:sp>
      <p:sp>
        <p:nvSpPr>
          <p:cNvPr id="4" name="Slide Number Placeholder 3">
            <a:extLst>
              <a:ext uri="{FF2B5EF4-FFF2-40B4-BE49-F238E27FC236}">
                <a16:creationId xmlns:a16="http://schemas.microsoft.com/office/drawing/2014/main" xmlns="" id="{3B609C69-D3CD-4837-8831-CFA5A72454EF}"/>
              </a:ext>
            </a:extLst>
          </p:cNvPr>
          <p:cNvSpPr>
            <a:spLocks noGrp="1"/>
          </p:cNvSpPr>
          <p:nvPr>
            <p:ph type="sldNum" sz="quarter" idx="11"/>
          </p:nvPr>
        </p:nvSpPr>
        <p:spPr/>
        <p:txBody>
          <a:bodyPr/>
          <a:lstStyle/>
          <a:p>
            <a:fld id="{EECC7194-A4D0-457B-9D3E-53681723AFF7}" type="slidenum">
              <a:rPr lang="en-US" smtClean="0"/>
              <a:pPr/>
              <a:t>9</a:t>
            </a:fld>
            <a:endParaRPr lang="en-US" dirty="0"/>
          </a:p>
        </p:txBody>
      </p:sp>
      <p:pic>
        <p:nvPicPr>
          <p:cNvPr id="15" name="Picture 14">
            <a:extLst>
              <a:ext uri="{FF2B5EF4-FFF2-40B4-BE49-F238E27FC236}">
                <a16:creationId xmlns:a16="http://schemas.microsoft.com/office/drawing/2014/main" xmlns="" id="{6F449D81-A52F-B8BD-B8A1-C63E45ED7086}"/>
              </a:ext>
            </a:extLst>
          </p:cNvPr>
          <p:cNvPicPr>
            <a:picLocks noChangeAspect="1"/>
          </p:cNvPicPr>
          <p:nvPr/>
        </p:nvPicPr>
        <p:blipFill rotWithShape="1">
          <a:blip r:embed="rId3"/>
          <a:srcRect l="46158" t="38926" r="33305" b="27875"/>
          <a:stretch/>
        </p:blipFill>
        <p:spPr>
          <a:xfrm>
            <a:off x="6594231" y="307730"/>
            <a:ext cx="5475150" cy="6356839"/>
          </a:xfrm>
          <a:prstGeom prst="rect">
            <a:avLst/>
          </a:prstGeom>
        </p:spPr>
      </p:pic>
    </p:spTree>
    <p:extLst>
      <p:ext uri="{BB962C8B-B14F-4D97-AF65-F5344CB8AC3E}">
        <p14:creationId xmlns:p14="http://schemas.microsoft.com/office/powerpoint/2010/main" val="32978237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2.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848</TotalTime>
  <Words>542</Words>
  <Application>Microsoft Office PowerPoint</Application>
  <PresentationFormat>Custom</PresentationFormat>
  <Paragraphs>96</Paragraphs>
  <Slides>13</Slides>
  <Notes>0</Notes>
  <HiddenSlides>0</HiddenSlides>
  <MMClips>1</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       BLUINO A real time  assistant for  visual impairment….       </vt:lpstr>
      <vt:lpstr>Content </vt:lpstr>
      <vt:lpstr>Problem statement .    </vt:lpstr>
      <vt:lpstr>introduction</vt:lpstr>
      <vt:lpstr>Bluino &amp; it’s idea</vt:lpstr>
      <vt:lpstr>tech-stack / flow of development</vt:lpstr>
      <vt:lpstr>working</vt:lpstr>
      <vt:lpstr>PowerPoint Presentation</vt:lpstr>
      <vt:lpstr>PowerPoint Presentation</vt:lpstr>
      <vt:lpstr>Usp &amp; scalability of solution</vt:lpstr>
      <vt:lpstr>FREQUENT ERRORS</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healthcare OFFICE solution</dc:title>
  <dc:creator>Abhay Mehta</dc:creator>
  <cp:lastModifiedBy>Aditya Agarwal</cp:lastModifiedBy>
  <cp:revision>30</cp:revision>
  <dcterms:created xsi:type="dcterms:W3CDTF">2022-12-30T12:33:15Z</dcterms:created>
  <dcterms:modified xsi:type="dcterms:W3CDTF">2023-05-21T03:53:56Z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